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d5a51f172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d5a51f172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d1c347fa59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d1c347fa59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see that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c6ab727d7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c6ab727d7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Your next question might be: is there such a thing as rainy season in Singapore? Since temperature and humidity is almost the same, and there is not a lot of freaky weathers like other countries</a:t>
            </a:r>
            <a:endParaRPr/>
          </a:p>
          <a:p>
            <a:pPr indent="-298450" lvl="0" marL="457200" rtl="0" algn="l">
              <a:spcBef>
                <a:spcPts val="0"/>
              </a:spcBef>
              <a:spcAft>
                <a:spcPts val="0"/>
              </a:spcAft>
              <a:buSzPts val="1100"/>
              <a:buChar char="-"/>
            </a:pPr>
            <a:r>
              <a:rPr lang="en"/>
              <a:t>Yes! There is. Dec - Feb is what we called the ‘Northeast Monsoon season’. Even two months before, it begins to rain a lot. </a:t>
            </a:r>
            <a:endParaRPr/>
          </a:p>
          <a:p>
            <a:pPr indent="-298450" lvl="0" marL="457200" rtl="0" algn="l">
              <a:spcBef>
                <a:spcPts val="0"/>
              </a:spcBef>
              <a:spcAft>
                <a:spcPts val="0"/>
              </a:spcAft>
              <a:buSzPts val="1100"/>
              <a:buChar char="-"/>
            </a:pPr>
            <a:r>
              <a:rPr lang="en"/>
              <a:t>And this pattern is consistent over the decades. </a:t>
            </a:r>
            <a:endParaRPr/>
          </a:p>
          <a:p>
            <a:pPr indent="-298450" lvl="1" marL="914400" rtl="0" algn="l">
              <a:spcBef>
                <a:spcPts val="0"/>
              </a:spcBef>
              <a:spcAft>
                <a:spcPts val="0"/>
              </a:spcAft>
              <a:buSzPts val="1100"/>
              <a:buChar char="-"/>
            </a:pPr>
            <a:r>
              <a:rPr lang="en"/>
              <a:t>Need to label the first chart oops</a:t>
            </a:r>
            <a:endParaRPr/>
          </a:p>
          <a:p>
            <a:pPr indent="-298450" lvl="1" marL="914400" rtl="0" algn="l">
              <a:spcBef>
                <a:spcPts val="0"/>
              </a:spcBef>
              <a:spcAft>
                <a:spcPts val="0"/>
              </a:spcAft>
              <a:buSzPts val="1100"/>
              <a:buChar char="-"/>
            </a:pPr>
            <a:r>
              <a:rPr lang="en"/>
              <a:t>Perhaps make the second chart’s northeast and inter-monsoon speak out with specific colors</a:t>
            </a:r>
            <a:endParaRPr/>
          </a:p>
          <a:p>
            <a:pPr indent="-298450" lvl="0" marL="457200" rtl="0" algn="l">
              <a:spcBef>
                <a:spcPts val="0"/>
              </a:spcBef>
              <a:spcAft>
                <a:spcPts val="0"/>
              </a:spcAft>
              <a:buSzPts val="1100"/>
              <a:buChar char="-"/>
            </a:pPr>
            <a:r>
              <a:rPr lang="en"/>
              <a:t>And it is not </a:t>
            </a:r>
            <a:r>
              <a:rPr lang="en"/>
              <a:t>just</a:t>
            </a:r>
            <a:r>
              <a:rPr lang="en"/>
              <a:t> the amount of rainfall that is more significant during this period, the number of rainy days too!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c6ab727d7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c6ab727d7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595959"/>
              </a:buClr>
              <a:buSzPts val="1800"/>
              <a:buAutoNum type="arabicPeriod"/>
            </a:pPr>
            <a:r>
              <a:rPr lang="en" sz="1800">
                <a:solidFill>
                  <a:srgbClr val="595959"/>
                </a:solidFill>
              </a:rPr>
              <a:t>Most number of visits happen during Northeast Monsoon (Dec-Feb) and Southwest Monsoon season (Jun-Sept).</a:t>
            </a:r>
            <a:endParaRPr sz="1800">
              <a:solidFill>
                <a:srgbClr val="595959"/>
              </a:solidFill>
            </a:endParaRPr>
          </a:p>
          <a:p>
            <a:pPr indent="-342900" lvl="0" marL="457200" rtl="0" algn="l">
              <a:lnSpc>
                <a:spcPct val="115000"/>
              </a:lnSpc>
              <a:spcBef>
                <a:spcPts val="0"/>
              </a:spcBef>
              <a:spcAft>
                <a:spcPts val="0"/>
              </a:spcAft>
              <a:buClr>
                <a:srgbClr val="595959"/>
              </a:buClr>
              <a:buSzPts val="1800"/>
              <a:buAutoNum type="arabicPeriod"/>
            </a:pPr>
            <a:r>
              <a:rPr lang="en" sz="1800">
                <a:solidFill>
                  <a:srgbClr val="595959"/>
                </a:solidFill>
              </a:rPr>
              <a:t>Throughout the seasons, Indonesians remain the highest visitors, followed by Chinese tourists.</a:t>
            </a:r>
            <a:endParaRPr sz="1800">
              <a:solidFill>
                <a:srgbClr val="595959"/>
              </a:solidFill>
            </a:endParaRPr>
          </a:p>
          <a:p>
            <a:pPr indent="-342900" lvl="0" marL="457200" rtl="0" algn="l">
              <a:lnSpc>
                <a:spcPct val="115000"/>
              </a:lnSpc>
              <a:spcBef>
                <a:spcPts val="0"/>
              </a:spcBef>
              <a:spcAft>
                <a:spcPts val="0"/>
              </a:spcAft>
              <a:buClr>
                <a:srgbClr val="595959"/>
              </a:buClr>
              <a:buSzPts val="1800"/>
              <a:buAutoNum type="arabicPeriod"/>
            </a:pPr>
            <a:r>
              <a:rPr lang="en" sz="1800">
                <a:solidFill>
                  <a:srgbClr val="595959"/>
                </a:solidFill>
              </a:rPr>
              <a:t>There are more Japanese and Australian visitors during Southwest Monsoon season (compared to their visits during the rest of the year)</a:t>
            </a:r>
            <a:endParaRPr sz="1800">
              <a:solidFill>
                <a:srgbClr val="595959"/>
              </a:solidFill>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d1c347fa59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d1c347fa59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c6ab727d7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c6ab727d7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d1c347fa59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d1c347fa59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c6ab727d7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c6ab727d7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d5a51f172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1d5a51f172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d5a51f1720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d5a51f1720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d1c347fa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d1c347fa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595959"/>
                </a:solidFill>
              </a:rPr>
              <a:t>We are a group of data analysts from STB. As the borders open up, we are thinking of optimizing our budgets to advertise Singapore to the world.</a:t>
            </a:r>
            <a:endParaRPr sz="1800">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lang="en" sz="1800">
                <a:solidFill>
                  <a:srgbClr val="595959"/>
                </a:solidFill>
              </a:rPr>
              <a:t>We would like to explore the question: </a:t>
            </a:r>
            <a:r>
              <a:rPr b="1" lang="en" sz="1800">
                <a:solidFill>
                  <a:srgbClr val="595959"/>
                </a:solidFill>
              </a:rPr>
              <a:t>Is it possible to target the right audience? </a:t>
            </a:r>
            <a:endParaRPr b="1" sz="1800">
              <a:solidFill>
                <a:srgbClr val="595959"/>
              </a:solidFill>
            </a:endParaRPr>
          </a:p>
          <a:p>
            <a:pPr indent="0" lvl="0" marL="0" rtl="0" algn="l">
              <a:lnSpc>
                <a:spcPct val="115000"/>
              </a:lnSpc>
              <a:spcBef>
                <a:spcPts val="1200"/>
              </a:spcBef>
              <a:spcAft>
                <a:spcPts val="1200"/>
              </a:spcAft>
              <a:buClr>
                <a:schemeClr val="dk1"/>
              </a:buClr>
              <a:buSzPts val="1100"/>
              <a:buFont typeface="Arial"/>
              <a:buNone/>
            </a:pPr>
            <a:r>
              <a:rPr lang="en" sz="1800">
                <a:solidFill>
                  <a:srgbClr val="595959"/>
                </a:solidFill>
              </a:rPr>
              <a:t>The benefit of doing so is to generate relevant contents and activities for the tourists from top visiting countries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d5a51f172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d5a51f172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cc2a18a61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cc2a18a61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Singapore has a pretty stable weather when it comes to humidity and temperature</a:t>
            </a:r>
            <a:endParaRPr/>
          </a:p>
          <a:p>
            <a:pPr indent="-298450" lvl="0" marL="457200" rtl="0" algn="l">
              <a:spcBef>
                <a:spcPts val="0"/>
              </a:spcBef>
              <a:spcAft>
                <a:spcPts val="0"/>
              </a:spcAft>
              <a:buSzPts val="1100"/>
              <a:buChar char="-"/>
            </a:pPr>
            <a:r>
              <a:rPr lang="en"/>
              <a:t>Most time of the year, it will be quite warm (mean temp: AXYZ) and quite humid (mean humidity: ADKJSF)</a:t>
            </a:r>
            <a:endParaRPr/>
          </a:p>
          <a:p>
            <a:pPr indent="-298450" lvl="0" marL="457200" rtl="0" algn="l">
              <a:spcBef>
                <a:spcPts val="0"/>
              </a:spcBef>
              <a:spcAft>
                <a:spcPts val="0"/>
              </a:spcAft>
              <a:buClr>
                <a:schemeClr val="dk1"/>
              </a:buClr>
              <a:buSzPts val="1100"/>
              <a:buChar char="-"/>
            </a:pPr>
            <a:r>
              <a:rPr lang="en">
                <a:solidFill>
                  <a:schemeClr val="dk1"/>
                </a:solidFill>
              </a:rPr>
              <a:t>So when you visit Singapore, even if you don’t encounter rain, you will still sweat a lot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c960f522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c960f522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c960f5228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c960f5228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d22e10cd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d22e10cd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cc2a18a611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cc2a18a611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d5a51f1720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d5a51f1720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200">
                <a:solidFill>
                  <a:schemeClr val="dk1"/>
                </a:solidFill>
              </a:rPr>
              <a:t>In this slide, you see eye-catching article that paints the picture of the current tourism arrivals for Singapore. “Tourism arrivals fall by 85% due to covd </a:t>
            </a:r>
            <a:endParaRPr sz="1200">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d5a51f172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d5a51f172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Tourism contribution to GDP is around 4% over the yearsbut covid had bring it to almost 0% contribution due to lost in visitor arrivals. Tourism contributes to the Singapore economy by increasing the demand for goods and services through tourist receipts. Tourism receipts can be segregated into different categories lke travel services, accommodation, transportation, recreation like gaming and F&amp;B</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d5a51f172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d5a51f172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sz="1050">
                <a:solidFill>
                  <a:schemeClr val="dk1"/>
                </a:solidFill>
                <a:highlight>
                  <a:srgbClr val="FFFFFF"/>
                </a:highlight>
              </a:rPr>
              <a:t>This project aims to analyse trends in Singapore weather and visitor arrivals to identify how rainfall affects visitor arrivals. This analysis can help</a:t>
            </a:r>
            <a:r>
              <a:rPr lang="en" sz="1000">
                <a:solidFill>
                  <a:schemeClr val="dk1"/>
                </a:solidFill>
              </a:rPr>
              <a:t> leverage monsoon data and visitors’ arrival data in deciding when is best to organize strategic tourism events to boost Singapore’s tourism arrivals.</a:t>
            </a:r>
            <a:endParaRPr sz="10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d23450fba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d23450fba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a quick </a:t>
            </a:r>
            <a:r>
              <a:rPr lang="en"/>
              <a:t>example</a:t>
            </a:r>
            <a:r>
              <a:rPr lang="en"/>
              <a:t> on how a right </a:t>
            </a:r>
            <a:r>
              <a:rPr lang="en"/>
              <a:t>event at the time can have on the right effect on visitor arrivals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d23450fba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d23450fba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that September has the lowest visitor arrivals for the past years so </a:t>
            </a:r>
            <a:r>
              <a:rPr lang="en"/>
              <a:t>it's</a:t>
            </a:r>
            <a:r>
              <a:rPr lang="en"/>
              <a:t> not coincidental why STB planted F1 in September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d23450fbaa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d23450fbaa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F1 started in year 2008 and the chart here shows the significant increase in visitors after the introduction of F1 from 2010</a:t>
            </a:r>
            <a:endParaRPr/>
          </a:p>
          <a:p>
            <a:pPr indent="-292100" lvl="0" marL="457200" rtl="0" algn="l">
              <a:lnSpc>
                <a:spcPct val="115000"/>
              </a:lnSpc>
              <a:spcBef>
                <a:spcPts val="1200"/>
              </a:spcBef>
              <a:spcAft>
                <a:spcPts val="0"/>
              </a:spcAft>
              <a:buClr>
                <a:schemeClr val="dk1"/>
              </a:buClr>
              <a:buSzPts val="1000"/>
              <a:buChar char="●"/>
            </a:pPr>
            <a:r>
              <a:rPr lang="en" sz="1000">
                <a:solidFill>
                  <a:schemeClr val="dk1"/>
                </a:solidFill>
                <a:highlight>
                  <a:srgbClr val="FFFF00"/>
                </a:highlight>
              </a:rPr>
              <a:t>right strategic</a:t>
            </a:r>
            <a:r>
              <a:rPr lang="en" sz="1000">
                <a:solidFill>
                  <a:schemeClr val="dk1"/>
                </a:solidFill>
              </a:rPr>
              <a:t> tourism events </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On the </a:t>
            </a:r>
            <a:r>
              <a:rPr lang="en" sz="1000">
                <a:solidFill>
                  <a:schemeClr val="dk1"/>
                </a:solidFill>
                <a:highlight>
                  <a:srgbClr val="FFFF00"/>
                </a:highlight>
              </a:rPr>
              <a:t>right month</a:t>
            </a:r>
            <a:r>
              <a:rPr lang="en" sz="1000">
                <a:solidFill>
                  <a:schemeClr val="dk1"/>
                </a:solidFill>
              </a:rPr>
              <a:t> </a:t>
            </a:r>
            <a:endParaRPr sz="1000">
              <a:solidFill>
                <a:schemeClr val="dk1"/>
              </a:solidFill>
            </a:endParaRPr>
          </a:p>
          <a:p>
            <a:pPr indent="-292100" lvl="0" marL="457200" rtl="0" algn="l">
              <a:lnSpc>
                <a:spcPct val="115000"/>
              </a:lnSpc>
              <a:spcBef>
                <a:spcPts val="0"/>
              </a:spcBef>
              <a:spcAft>
                <a:spcPts val="0"/>
              </a:spcAft>
              <a:buClr>
                <a:schemeClr val="dk1"/>
              </a:buClr>
              <a:buSzPts val="1000"/>
              <a:buChar char="●"/>
            </a:pPr>
            <a:r>
              <a:rPr lang="en" sz="1000">
                <a:solidFill>
                  <a:schemeClr val="dk1"/>
                </a:solidFill>
              </a:rPr>
              <a:t>To the </a:t>
            </a:r>
            <a:r>
              <a:rPr lang="en" sz="1000">
                <a:solidFill>
                  <a:schemeClr val="dk1"/>
                </a:solidFill>
                <a:highlight>
                  <a:srgbClr val="FFFF00"/>
                </a:highlight>
              </a:rPr>
              <a:t>right countries</a:t>
            </a:r>
            <a:endParaRPr sz="10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c6ab727d7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c6ab727d7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We analyze the data of visitors arrival from 1996 - 2016 (20 years)</a:t>
            </a:r>
            <a:endParaRPr/>
          </a:p>
          <a:p>
            <a:pPr indent="-298450" lvl="0" marL="457200" rtl="0" algn="l">
              <a:spcBef>
                <a:spcPts val="0"/>
              </a:spcBef>
              <a:spcAft>
                <a:spcPts val="0"/>
              </a:spcAft>
              <a:buSzPts val="1100"/>
              <a:buChar char="-"/>
            </a:pPr>
            <a:r>
              <a:rPr lang="en"/>
              <a:t>From the chart above, most tourists came from Oceania and Asia</a:t>
            </a:r>
            <a:endParaRPr/>
          </a:p>
          <a:p>
            <a:pPr indent="-298450" lvl="1" marL="914400" rtl="0" algn="l">
              <a:spcBef>
                <a:spcPts val="0"/>
              </a:spcBef>
              <a:spcAft>
                <a:spcPts val="0"/>
              </a:spcAft>
              <a:buSzPts val="1100"/>
              <a:buChar char="-"/>
            </a:pPr>
            <a:r>
              <a:rPr lang="en"/>
              <a:t>And this trend seems to be quite consistent over the decades. </a:t>
            </a:r>
            <a:endParaRPr/>
          </a:p>
          <a:p>
            <a:pPr indent="-298450" lvl="1" marL="914400" rtl="0" algn="l">
              <a:spcBef>
                <a:spcPts val="0"/>
              </a:spcBef>
              <a:spcAft>
                <a:spcPts val="0"/>
              </a:spcAft>
              <a:buSzPts val="1100"/>
              <a:buChar char="-"/>
            </a:pPr>
            <a:r>
              <a:rPr lang="en"/>
              <a:t>Notice that in the most recent decade (2010s), Asian tourists has surpassed Oceania visitors arrival</a:t>
            </a:r>
            <a:endParaRPr/>
          </a:p>
          <a:p>
            <a:pPr indent="-298450" lvl="0" marL="457200" rtl="0" algn="l">
              <a:spcBef>
                <a:spcPts val="0"/>
              </a:spcBef>
              <a:spcAft>
                <a:spcPts val="0"/>
              </a:spcAft>
              <a:buSzPts val="1100"/>
              <a:buChar char="-"/>
            </a:pPr>
            <a:r>
              <a:rPr lang="en"/>
              <a:t>Digging deeper, the highest arrivals are from Indon, China, MY, Japan and Australia </a:t>
            </a:r>
            <a:endParaRPr/>
          </a:p>
          <a:p>
            <a:pPr indent="-298450" lvl="1" marL="914400" rtl="0" algn="l">
              <a:spcBef>
                <a:spcPts val="0"/>
              </a:spcBef>
              <a:spcAft>
                <a:spcPts val="0"/>
              </a:spcAft>
              <a:buSzPts val="1100"/>
              <a:buChar char="-"/>
            </a:pPr>
            <a:r>
              <a:rPr lang="en"/>
              <a:t>And this trend is consistent over the years</a:t>
            </a:r>
            <a:endParaRPr/>
          </a:p>
          <a:p>
            <a:pPr indent="-298450" lvl="1" marL="914400" rtl="0" algn="l">
              <a:spcBef>
                <a:spcPts val="0"/>
              </a:spcBef>
              <a:spcAft>
                <a:spcPts val="0"/>
              </a:spcAft>
              <a:buSzPts val="1100"/>
              <a:buChar char="-"/>
            </a:pPr>
            <a:r>
              <a:rPr lang="en"/>
              <a:t>PRC visitors climbed the most, from the lowest among the top 5 countries, the number 2 after Indonesia</a:t>
            </a:r>
            <a:endParaRPr/>
          </a:p>
          <a:p>
            <a:pPr indent="-298450" lvl="0" marL="457200" rtl="0" algn="l">
              <a:spcBef>
                <a:spcPts val="0"/>
              </a:spcBef>
              <a:spcAft>
                <a:spcPts val="0"/>
              </a:spcAft>
              <a:buSzPts val="1100"/>
              <a:buChar char="-"/>
            </a:pPr>
            <a:r>
              <a:rPr lang="en"/>
              <a:t>SARS happened in 2003, hence a sharp fall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20.png"/><Relationship Id="rId5"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1.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1.png"/><Relationship Id="rId4" Type="http://schemas.openxmlformats.org/officeDocument/2006/relationships/hyperlink" Target="https://www.guinnessworldrecords.com/world-records/longest-satay" TargetMode="External"/><Relationship Id="rId5" Type="http://schemas.openxmlformats.org/officeDocument/2006/relationships/image" Target="../media/image39.png"/><Relationship Id="rId6" Type="http://schemas.openxmlformats.org/officeDocument/2006/relationships/hyperlink" Target="https://eatbook.sg/michelin-bib-gourmand-2021/" TargetMode="External"/><Relationship Id="rId7" Type="http://schemas.openxmlformats.org/officeDocument/2006/relationships/image" Target="../media/image19.png"/><Relationship Id="rId8"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8.png"/><Relationship Id="rId4" Type="http://schemas.openxmlformats.org/officeDocument/2006/relationships/image" Target="../media/image33.png"/><Relationship Id="rId10" Type="http://schemas.openxmlformats.org/officeDocument/2006/relationships/image" Target="../media/image32.png"/><Relationship Id="rId9" Type="http://schemas.openxmlformats.org/officeDocument/2006/relationships/image" Target="../media/image36.png"/><Relationship Id="rId5" Type="http://schemas.openxmlformats.org/officeDocument/2006/relationships/image" Target="../media/image26.png"/><Relationship Id="rId6" Type="http://schemas.openxmlformats.org/officeDocument/2006/relationships/image" Target="../media/image25.png"/><Relationship Id="rId7" Type="http://schemas.openxmlformats.org/officeDocument/2006/relationships/image" Target="../media/image22.png"/><Relationship Id="rId8"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7.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8.png"/><Relationship Id="rId4" Type="http://schemas.openxmlformats.org/officeDocument/2006/relationships/image" Target="../media/image27.png"/><Relationship Id="rId5" Type="http://schemas.openxmlformats.org/officeDocument/2006/relationships/image" Target="../media/image4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1.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30.png"/><Relationship Id="rId4" Type="http://schemas.openxmlformats.org/officeDocument/2006/relationships/image" Target="../media/image2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722550" y="364874"/>
            <a:ext cx="7789176" cy="3982701"/>
          </a:xfrm>
          <a:prstGeom prst="rect">
            <a:avLst/>
          </a:prstGeom>
          <a:noFill/>
          <a:ln>
            <a:noFill/>
          </a:ln>
        </p:spPr>
      </p:pic>
      <p:sp>
        <p:nvSpPr>
          <p:cNvPr id="55" name="Google Shape;55;p13"/>
          <p:cNvSpPr txBox="1"/>
          <p:nvPr/>
        </p:nvSpPr>
        <p:spPr>
          <a:xfrm>
            <a:off x="7305600" y="4672000"/>
            <a:ext cx="1838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https://www.meetingspotlight.com/article/singapore-launches-singaporeimagine-it-looks-ahead-future-travel</a:t>
            </a:r>
            <a:endParaRPr sz="800"/>
          </a:p>
        </p:txBody>
      </p:sp>
      <p:sp>
        <p:nvSpPr>
          <p:cNvPr id="56" name="Google Shape;56;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22"/>
          <p:cNvPicPr preferRelativeResize="0"/>
          <p:nvPr/>
        </p:nvPicPr>
        <p:blipFill>
          <a:blip r:embed="rId3">
            <a:alphaModFix/>
          </a:blip>
          <a:stretch>
            <a:fillRect/>
          </a:stretch>
        </p:blipFill>
        <p:spPr>
          <a:xfrm>
            <a:off x="181131" y="282173"/>
            <a:ext cx="5924595" cy="1119900"/>
          </a:xfrm>
          <a:prstGeom prst="rect">
            <a:avLst/>
          </a:prstGeom>
          <a:noFill/>
          <a:ln>
            <a:noFill/>
          </a:ln>
        </p:spPr>
      </p:pic>
      <p:pic>
        <p:nvPicPr>
          <p:cNvPr id="142" name="Google Shape;142;p22"/>
          <p:cNvPicPr preferRelativeResize="0"/>
          <p:nvPr/>
        </p:nvPicPr>
        <p:blipFill>
          <a:blip r:embed="rId4">
            <a:alphaModFix/>
          </a:blip>
          <a:stretch>
            <a:fillRect/>
          </a:stretch>
        </p:blipFill>
        <p:spPr>
          <a:xfrm>
            <a:off x="181125" y="2475947"/>
            <a:ext cx="5481299" cy="2610150"/>
          </a:xfrm>
          <a:prstGeom prst="rect">
            <a:avLst/>
          </a:prstGeom>
          <a:noFill/>
          <a:ln>
            <a:noFill/>
          </a:ln>
        </p:spPr>
      </p:pic>
      <p:pic>
        <p:nvPicPr>
          <p:cNvPr id="143" name="Google Shape;143;p22"/>
          <p:cNvPicPr preferRelativeResize="0"/>
          <p:nvPr/>
        </p:nvPicPr>
        <p:blipFill>
          <a:blip r:embed="rId5">
            <a:alphaModFix/>
          </a:blip>
          <a:stretch>
            <a:fillRect/>
          </a:stretch>
        </p:blipFill>
        <p:spPr>
          <a:xfrm>
            <a:off x="4572011" y="1211363"/>
            <a:ext cx="4603426" cy="1489758"/>
          </a:xfrm>
          <a:prstGeom prst="rect">
            <a:avLst/>
          </a:prstGeom>
          <a:noFill/>
          <a:ln>
            <a:noFill/>
          </a:ln>
        </p:spPr>
      </p:pic>
      <p:cxnSp>
        <p:nvCxnSpPr>
          <p:cNvPr id="144" name="Google Shape;144;p22"/>
          <p:cNvCxnSpPr/>
          <p:nvPr/>
        </p:nvCxnSpPr>
        <p:spPr>
          <a:xfrm>
            <a:off x="4749525" y="4015900"/>
            <a:ext cx="525300" cy="0"/>
          </a:xfrm>
          <a:prstGeom prst="straightConnector1">
            <a:avLst/>
          </a:prstGeom>
          <a:noFill/>
          <a:ln cap="flat" cmpd="sng" w="28575">
            <a:solidFill>
              <a:srgbClr val="980000"/>
            </a:solidFill>
            <a:prstDash val="solid"/>
            <a:round/>
            <a:headEnd len="med" w="med" type="none"/>
            <a:tailEnd len="med" w="med" type="none"/>
          </a:ln>
        </p:spPr>
      </p:cxnSp>
      <p:cxnSp>
        <p:nvCxnSpPr>
          <p:cNvPr id="145" name="Google Shape;145;p22"/>
          <p:cNvCxnSpPr/>
          <p:nvPr/>
        </p:nvCxnSpPr>
        <p:spPr>
          <a:xfrm flipH="1" rot="10800000">
            <a:off x="531775" y="4176300"/>
            <a:ext cx="4546200" cy="6600"/>
          </a:xfrm>
          <a:prstGeom prst="straightConnector1">
            <a:avLst/>
          </a:prstGeom>
          <a:noFill/>
          <a:ln cap="flat" cmpd="sng" w="28575">
            <a:solidFill>
              <a:srgbClr val="980000"/>
            </a:solidFill>
            <a:prstDash val="solid"/>
            <a:round/>
            <a:headEnd len="med" w="med" type="none"/>
            <a:tailEnd len="med" w="med" type="none"/>
          </a:ln>
        </p:spPr>
      </p:cxnSp>
      <p:cxnSp>
        <p:nvCxnSpPr>
          <p:cNvPr id="146" name="Google Shape;146;p22"/>
          <p:cNvCxnSpPr/>
          <p:nvPr/>
        </p:nvCxnSpPr>
        <p:spPr>
          <a:xfrm>
            <a:off x="531775" y="4336925"/>
            <a:ext cx="4918200" cy="0"/>
          </a:xfrm>
          <a:prstGeom prst="straightConnector1">
            <a:avLst/>
          </a:prstGeom>
          <a:noFill/>
          <a:ln cap="flat" cmpd="sng" w="28575">
            <a:solidFill>
              <a:srgbClr val="980000"/>
            </a:solidFill>
            <a:prstDash val="solid"/>
            <a:round/>
            <a:headEnd len="med" w="med" type="none"/>
            <a:tailEnd len="med" w="med" type="none"/>
          </a:ln>
        </p:spPr>
      </p:cxnSp>
      <p:cxnSp>
        <p:nvCxnSpPr>
          <p:cNvPr id="147" name="Google Shape;147;p22"/>
          <p:cNvCxnSpPr/>
          <p:nvPr/>
        </p:nvCxnSpPr>
        <p:spPr>
          <a:xfrm flipH="1" rot="10800000">
            <a:off x="531775" y="4482850"/>
            <a:ext cx="2605500" cy="8100"/>
          </a:xfrm>
          <a:prstGeom prst="straightConnector1">
            <a:avLst/>
          </a:prstGeom>
          <a:noFill/>
          <a:ln cap="flat" cmpd="sng" w="28575">
            <a:solidFill>
              <a:srgbClr val="980000"/>
            </a:solidFill>
            <a:prstDash val="solid"/>
            <a:round/>
            <a:headEnd len="med" w="med" type="none"/>
            <a:tailEnd len="med" w="med" type="none"/>
          </a:ln>
        </p:spPr>
      </p:cxnSp>
      <p:sp>
        <p:nvSpPr>
          <p:cNvPr id="148" name="Google Shape;14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
                                        <p:tgtEl>
                                          <p:spTgt spid="145"/>
                                        </p:tgtEl>
                                      </p:cBhvr>
                                    </p:animEffect>
                                  </p:childTnLst>
                                </p:cTn>
                              </p:par>
                              <p:par>
                                <p:cTn fill="hold" nodeType="with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
                                        <p:tgtEl>
                                          <p:spTgt spid="146"/>
                                        </p:tgtEl>
                                      </p:cBhvr>
                                    </p:animEffect>
                                  </p:childTnLst>
                                </p:cTn>
                              </p:par>
                              <p:par>
                                <p:cTn fill="hold" nodeType="with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
                                        <p:tgtEl>
                                          <p:spTgt spid="1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220075" y="1888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 analysis on Singapore’s weather</a:t>
            </a:r>
            <a:endParaRPr/>
          </a:p>
        </p:txBody>
      </p:sp>
      <p:pic>
        <p:nvPicPr>
          <p:cNvPr id="154" name="Google Shape;154;p23"/>
          <p:cNvPicPr preferRelativeResize="0"/>
          <p:nvPr/>
        </p:nvPicPr>
        <p:blipFill>
          <a:blip r:embed="rId3">
            <a:alphaModFix/>
          </a:blip>
          <a:stretch>
            <a:fillRect/>
          </a:stretch>
        </p:blipFill>
        <p:spPr>
          <a:xfrm>
            <a:off x="4149325" y="1059450"/>
            <a:ext cx="4663303" cy="3416400"/>
          </a:xfrm>
          <a:prstGeom prst="rect">
            <a:avLst/>
          </a:prstGeom>
          <a:noFill/>
          <a:ln>
            <a:noFill/>
          </a:ln>
          <a:effectLst>
            <a:outerShdw blurRad="57150" rotWithShape="0" algn="bl" dir="5400000" dist="19050">
              <a:srgbClr val="000000">
                <a:alpha val="40000"/>
              </a:srgbClr>
            </a:outerShdw>
          </a:effectLst>
        </p:spPr>
      </p:pic>
      <p:pic>
        <p:nvPicPr>
          <p:cNvPr id="155" name="Google Shape;155;p23"/>
          <p:cNvPicPr preferRelativeResize="0"/>
          <p:nvPr/>
        </p:nvPicPr>
        <p:blipFill>
          <a:blip r:embed="rId4">
            <a:alphaModFix/>
          </a:blip>
          <a:stretch>
            <a:fillRect/>
          </a:stretch>
        </p:blipFill>
        <p:spPr>
          <a:xfrm>
            <a:off x="260712" y="1491401"/>
            <a:ext cx="3512673" cy="2331429"/>
          </a:xfrm>
          <a:prstGeom prst="rect">
            <a:avLst/>
          </a:prstGeom>
          <a:noFill/>
          <a:ln>
            <a:noFill/>
          </a:ln>
        </p:spPr>
      </p:pic>
      <p:sp>
        <p:nvSpPr>
          <p:cNvPr id="156" name="Google Shape;156;p23"/>
          <p:cNvSpPr/>
          <p:nvPr/>
        </p:nvSpPr>
        <p:spPr>
          <a:xfrm>
            <a:off x="6717125" y="1491400"/>
            <a:ext cx="1942500" cy="1603800"/>
          </a:xfrm>
          <a:prstGeom prst="rect">
            <a:avLst/>
          </a:prstGeom>
          <a:noFill/>
          <a:ln cap="flat" cmpd="sng" w="38100">
            <a:solidFill>
              <a:srgbClr val="980000"/>
            </a:solidFill>
            <a:prstDash val="solid"/>
            <a:round/>
            <a:headEnd len="sm" w="sm" type="none"/>
            <a:tailEnd len="sm" w="sm" type="none"/>
          </a:ln>
          <a:effectLst>
            <a:outerShdw blurRad="57150" rotWithShape="0" algn="bl" dir="5400000" dist="1905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
                                        <p:tgtEl>
                                          <p:spTgt spid="1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
                                        <p:tgtEl>
                                          <p:spTgt spid="1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4"/>
          <p:cNvSpPr txBox="1"/>
          <p:nvPr>
            <p:ph type="title"/>
          </p:nvPr>
        </p:nvSpPr>
        <p:spPr>
          <a:xfrm>
            <a:off x="311700" y="319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Top 5 Countries’ visitors by monsoon season</a:t>
            </a:r>
            <a:endParaRPr/>
          </a:p>
        </p:txBody>
      </p:sp>
      <p:sp>
        <p:nvSpPr>
          <p:cNvPr id="163" name="Google Shape;163;p24"/>
          <p:cNvSpPr txBox="1"/>
          <p:nvPr>
            <p:ph idx="1" type="body"/>
          </p:nvPr>
        </p:nvSpPr>
        <p:spPr>
          <a:xfrm>
            <a:off x="5865775" y="1209400"/>
            <a:ext cx="32109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Indonesian and Chinese visitors are the highest throughout the seasons</a:t>
            </a:r>
            <a:endParaRPr/>
          </a:p>
          <a:p>
            <a:pPr indent="0" lvl="0" marL="0" rtl="0" algn="l">
              <a:spcBef>
                <a:spcPts val="1200"/>
              </a:spcBef>
              <a:spcAft>
                <a:spcPts val="1200"/>
              </a:spcAft>
              <a:buNone/>
            </a:pPr>
            <a:r>
              <a:t/>
            </a:r>
            <a:endParaRPr/>
          </a:p>
        </p:txBody>
      </p:sp>
      <p:grpSp>
        <p:nvGrpSpPr>
          <p:cNvPr id="164" name="Google Shape;164;p24"/>
          <p:cNvGrpSpPr/>
          <p:nvPr/>
        </p:nvGrpSpPr>
        <p:grpSpPr>
          <a:xfrm>
            <a:off x="156169" y="771613"/>
            <a:ext cx="5709603" cy="4131474"/>
            <a:chOff x="-1882381" y="790775"/>
            <a:chExt cx="5709603" cy="4131474"/>
          </a:xfrm>
        </p:grpSpPr>
        <p:pic>
          <p:nvPicPr>
            <p:cNvPr id="165" name="Google Shape;165;p24"/>
            <p:cNvPicPr preferRelativeResize="0"/>
            <p:nvPr/>
          </p:nvPicPr>
          <p:blipFill>
            <a:blip r:embed="rId3">
              <a:alphaModFix/>
            </a:blip>
            <a:stretch>
              <a:fillRect/>
            </a:stretch>
          </p:blipFill>
          <p:spPr>
            <a:xfrm>
              <a:off x="-1882381" y="790775"/>
              <a:ext cx="5709603" cy="4131474"/>
            </a:xfrm>
            <a:prstGeom prst="rect">
              <a:avLst/>
            </a:prstGeom>
            <a:noFill/>
            <a:ln>
              <a:noFill/>
            </a:ln>
          </p:spPr>
        </p:pic>
        <p:sp>
          <p:nvSpPr>
            <p:cNvPr id="166" name="Google Shape;166;p24"/>
            <p:cNvSpPr/>
            <p:nvPr/>
          </p:nvSpPr>
          <p:spPr>
            <a:xfrm>
              <a:off x="-1400775" y="4625800"/>
              <a:ext cx="1218300" cy="182400"/>
            </a:xfrm>
            <a:prstGeom prst="roundRect">
              <a:avLst>
                <a:gd fmla="val 16667" name="adj"/>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4"/>
            <p:cNvSpPr/>
            <p:nvPr/>
          </p:nvSpPr>
          <p:spPr>
            <a:xfrm>
              <a:off x="1112200" y="4625800"/>
              <a:ext cx="1218300" cy="182400"/>
            </a:xfrm>
            <a:prstGeom prst="roundRect">
              <a:avLst>
                <a:gd fmla="val 16667" name="adj"/>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24"/>
          <p:cNvSpPr txBox="1"/>
          <p:nvPr/>
        </p:nvSpPr>
        <p:spPr>
          <a:xfrm>
            <a:off x="5865775" y="2787250"/>
            <a:ext cx="2966400" cy="17361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More Japanese and Australian visitors during Jun-Sept period than the rest of the year </a:t>
            </a:r>
            <a:endParaRPr/>
          </a:p>
        </p:txBody>
      </p:sp>
      <p:sp>
        <p:nvSpPr>
          <p:cNvPr id="169" name="Google Shape;169;p24"/>
          <p:cNvSpPr/>
          <p:nvPr/>
        </p:nvSpPr>
        <p:spPr>
          <a:xfrm>
            <a:off x="3099675" y="3049625"/>
            <a:ext cx="814500" cy="824400"/>
          </a:xfrm>
          <a:prstGeom prst="roundRect">
            <a:avLst>
              <a:gd fmla="val 16667" name="adj"/>
            </a:avLst>
          </a:prstGeom>
          <a:noFill/>
          <a:ln cap="flat" cmpd="sng" w="38100">
            <a:solidFill>
              <a:srgbClr val="FF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6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
                                        <p:tgtEl>
                                          <p:spTgt spid="169"/>
                                        </p:tgtEl>
                                      </p:cBhvr>
                                    </p:animEffect>
                                  </p:childTnLst>
                                </p:cTn>
                              </p:par>
                              <p:par>
                                <p:cTn fill="hold" nodeType="with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
                                        <p:tgtEl>
                                          <p:spTgt spid="16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362975" y="1264050"/>
            <a:ext cx="8497800" cy="261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520"/>
              <a:t>Our Strategy:</a:t>
            </a:r>
            <a:endParaRPr sz="4520"/>
          </a:p>
          <a:p>
            <a:pPr indent="0" lvl="0" marL="0" rtl="0" algn="ctr">
              <a:spcBef>
                <a:spcPts val="0"/>
              </a:spcBef>
              <a:spcAft>
                <a:spcPts val="0"/>
              </a:spcAft>
              <a:buSzPts val="990"/>
              <a:buNone/>
            </a:pPr>
            <a:r>
              <a:t/>
            </a:r>
            <a:endParaRPr sz="4520"/>
          </a:p>
        </p:txBody>
      </p:sp>
      <p:sp>
        <p:nvSpPr>
          <p:cNvPr id="176" name="Google Shape;176;p25"/>
          <p:cNvSpPr txBox="1"/>
          <p:nvPr/>
        </p:nvSpPr>
        <p:spPr>
          <a:xfrm>
            <a:off x="365550" y="2273550"/>
            <a:ext cx="8412900" cy="1856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20">
                <a:solidFill>
                  <a:schemeClr val="dk2"/>
                </a:solidFill>
              </a:rPr>
              <a:t>Curate the </a:t>
            </a:r>
            <a:r>
              <a:rPr lang="en" sz="3620" u="sng">
                <a:solidFill>
                  <a:schemeClr val="dk2"/>
                </a:solidFill>
              </a:rPr>
              <a:t>right</a:t>
            </a:r>
            <a:r>
              <a:rPr lang="en" sz="3620">
                <a:solidFill>
                  <a:schemeClr val="dk2"/>
                </a:solidFill>
              </a:rPr>
              <a:t> strategic tourism events for the </a:t>
            </a:r>
            <a:r>
              <a:rPr lang="en" sz="3620" u="sng">
                <a:solidFill>
                  <a:schemeClr val="dk2"/>
                </a:solidFill>
              </a:rPr>
              <a:t>right</a:t>
            </a:r>
            <a:r>
              <a:rPr lang="en" sz="3620">
                <a:solidFill>
                  <a:schemeClr val="dk2"/>
                </a:solidFill>
              </a:rPr>
              <a:t> visitors’ </a:t>
            </a:r>
            <a:endParaRPr sz="3620">
              <a:solidFill>
                <a:schemeClr val="dk2"/>
              </a:solidFill>
            </a:endParaRPr>
          </a:p>
          <a:p>
            <a:pPr indent="0" lvl="0" marL="0" rtl="0" algn="ctr">
              <a:spcBef>
                <a:spcPts val="0"/>
              </a:spcBef>
              <a:spcAft>
                <a:spcPts val="0"/>
              </a:spcAft>
              <a:buNone/>
            </a:pPr>
            <a:r>
              <a:rPr lang="en" sz="3620">
                <a:solidFill>
                  <a:schemeClr val="dk2"/>
                </a:solidFill>
              </a:rPr>
              <a:t>during the </a:t>
            </a:r>
            <a:r>
              <a:rPr lang="en" sz="3620" u="sng">
                <a:solidFill>
                  <a:schemeClr val="dk2"/>
                </a:solidFill>
              </a:rPr>
              <a:t>right</a:t>
            </a:r>
            <a:r>
              <a:rPr lang="en" sz="3620">
                <a:solidFill>
                  <a:schemeClr val="dk2"/>
                </a:solidFill>
              </a:rPr>
              <a:t> period</a:t>
            </a:r>
            <a:endParaRPr sz="4520">
              <a:solidFill>
                <a:schemeClr val="dk1"/>
              </a:solidFill>
            </a:endParaRPr>
          </a:p>
        </p:txBody>
      </p:sp>
      <p:sp>
        <p:nvSpPr>
          <p:cNvPr id="177" name="Google Shape;177;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txBox="1"/>
          <p:nvPr>
            <p:ph idx="1" type="body"/>
          </p:nvPr>
        </p:nvSpPr>
        <p:spPr>
          <a:xfrm>
            <a:off x="674363" y="1133050"/>
            <a:ext cx="4636800" cy="431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sz="1450"/>
              <a:t>Guinness World Record for Longest Satay Line</a:t>
            </a:r>
            <a:endParaRPr sz="1450"/>
          </a:p>
        </p:txBody>
      </p:sp>
      <p:pic>
        <p:nvPicPr>
          <p:cNvPr id="183" name="Google Shape;183;p26"/>
          <p:cNvPicPr preferRelativeResize="0"/>
          <p:nvPr/>
        </p:nvPicPr>
        <p:blipFill>
          <a:blip r:embed="rId3">
            <a:alphaModFix/>
          </a:blip>
          <a:stretch>
            <a:fillRect/>
          </a:stretch>
        </p:blipFill>
        <p:spPr>
          <a:xfrm>
            <a:off x="5454963" y="815625"/>
            <a:ext cx="3028950" cy="1514475"/>
          </a:xfrm>
          <a:prstGeom prst="rect">
            <a:avLst/>
          </a:prstGeom>
          <a:noFill/>
          <a:ln>
            <a:noFill/>
          </a:ln>
        </p:spPr>
      </p:pic>
      <p:sp>
        <p:nvSpPr>
          <p:cNvPr id="184" name="Google Shape;184;p26"/>
          <p:cNvSpPr txBox="1"/>
          <p:nvPr/>
        </p:nvSpPr>
        <p:spPr>
          <a:xfrm>
            <a:off x="5454900" y="2265138"/>
            <a:ext cx="3029100" cy="276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600" u="sng">
                <a:solidFill>
                  <a:schemeClr val="accent5"/>
                </a:solidFill>
                <a:hlinkClick r:id="rId4">
                  <a:extLst>
                    <a:ext uri="{A12FA001-AC4F-418D-AE19-62706E023703}">
                      <ahyp:hlinkClr val="tx"/>
                    </a:ext>
                  </a:extLst>
                </a:hlinkClick>
              </a:rPr>
              <a:t>https://www.guinnessworldrecords.com/world-records/longest-satay</a:t>
            </a:r>
            <a:endParaRPr sz="600"/>
          </a:p>
        </p:txBody>
      </p:sp>
      <p:pic>
        <p:nvPicPr>
          <p:cNvPr id="185" name="Google Shape;185;p26"/>
          <p:cNvPicPr preferRelativeResize="0"/>
          <p:nvPr/>
        </p:nvPicPr>
        <p:blipFill>
          <a:blip r:embed="rId5">
            <a:alphaModFix/>
          </a:blip>
          <a:stretch>
            <a:fillRect/>
          </a:stretch>
        </p:blipFill>
        <p:spPr>
          <a:xfrm>
            <a:off x="819938" y="2209716"/>
            <a:ext cx="2570025" cy="1344976"/>
          </a:xfrm>
          <a:prstGeom prst="rect">
            <a:avLst/>
          </a:prstGeom>
          <a:noFill/>
          <a:ln>
            <a:noFill/>
          </a:ln>
        </p:spPr>
      </p:pic>
      <p:sp>
        <p:nvSpPr>
          <p:cNvPr id="186" name="Google Shape;186;p26"/>
          <p:cNvSpPr txBox="1"/>
          <p:nvPr/>
        </p:nvSpPr>
        <p:spPr>
          <a:xfrm>
            <a:off x="819913" y="3509350"/>
            <a:ext cx="2570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hlinkClick r:id="rId6"/>
              </a:rPr>
              <a:t>https://eatbook.sg/michelin-bib-gourmand-2021/</a:t>
            </a:r>
            <a:r>
              <a:rPr lang="en" sz="800"/>
              <a:t> </a:t>
            </a:r>
            <a:endParaRPr sz="800"/>
          </a:p>
        </p:txBody>
      </p:sp>
      <p:sp>
        <p:nvSpPr>
          <p:cNvPr id="187" name="Google Shape;187;p26"/>
          <p:cNvSpPr txBox="1"/>
          <p:nvPr/>
        </p:nvSpPr>
        <p:spPr>
          <a:xfrm>
            <a:off x="3479100" y="2650563"/>
            <a:ext cx="5004900" cy="927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456">
                <a:solidFill>
                  <a:schemeClr val="dk2"/>
                </a:solidFill>
              </a:rPr>
              <a:t>Singapore Fo</a:t>
            </a:r>
            <a:r>
              <a:rPr lang="en" sz="1456">
                <a:solidFill>
                  <a:schemeClr val="dk2"/>
                </a:solidFill>
              </a:rPr>
              <a:t>od Trails</a:t>
            </a:r>
            <a:endParaRPr sz="1000">
              <a:solidFill>
                <a:schemeClr val="dk2"/>
              </a:solidFill>
            </a:endParaRPr>
          </a:p>
          <a:p>
            <a:pPr indent="0" lvl="0" marL="0" rtl="0" algn="ctr">
              <a:lnSpc>
                <a:spcPct val="115000"/>
              </a:lnSpc>
              <a:spcBef>
                <a:spcPts val="1200"/>
              </a:spcBef>
              <a:spcAft>
                <a:spcPts val="1200"/>
              </a:spcAft>
              <a:buNone/>
            </a:pPr>
            <a:r>
              <a:rPr i="1" lang="en" sz="1000">
                <a:solidFill>
                  <a:schemeClr val="accent1"/>
                </a:solidFill>
              </a:rPr>
              <a:t>Note: Japanese tourists comes in tour buses and loves our food </a:t>
            </a:r>
            <a:r>
              <a:rPr i="1" lang="en" sz="1000">
                <a:solidFill>
                  <a:schemeClr val="accent1"/>
                </a:solidFill>
              </a:rPr>
              <a:t>https://www.straitstimes.com/singapore/singapore-back-on-japanese-tourists-map-0</a:t>
            </a:r>
            <a:r>
              <a:rPr i="1" lang="en" sz="1000">
                <a:solidFill>
                  <a:schemeClr val="accent1"/>
                </a:solidFill>
              </a:rPr>
              <a:t> </a:t>
            </a:r>
            <a:endParaRPr i="1" sz="1000">
              <a:solidFill>
                <a:schemeClr val="accent1"/>
              </a:solidFill>
            </a:endParaRPr>
          </a:p>
        </p:txBody>
      </p:sp>
      <p:sp>
        <p:nvSpPr>
          <p:cNvPr id="188" name="Google Shape;188;p26"/>
          <p:cNvSpPr txBox="1"/>
          <p:nvPr/>
        </p:nvSpPr>
        <p:spPr>
          <a:xfrm>
            <a:off x="348100" y="195250"/>
            <a:ext cx="8232000" cy="569400"/>
          </a:xfrm>
          <a:prstGeom prst="rect">
            <a:avLst/>
          </a:prstGeom>
          <a:solidFill>
            <a:srgbClr val="4A86E8"/>
          </a:solid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2500">
                <a:solidFill>
                  <a:schemeClr val="lt1"/>
                </a:solidFill>
              </a:rPr>
              <a:t>Jun - Sept : Eat and Shop in Sunny Singapore</a:t>
            </a:r>
            <a:endParaRPr sz="2500">
              <a:solidFill>
                <a:schemeClr val="lt1"/>
              </a:solidFill>
            </a:endParaRPr>
          </a:p>
        </p:txBody>
      </p:sp>
      <p:pic>
        <p:nvPicPr>
          <p:cNvPr id="189" name="Google Shape;189;p26"/>
          <p:cNvPicPr preferRelativeResize="0"/>
          <p:nvPr/>
        </p:nvPicPr>
        <p:blipFill>
          <a:blip r:embed="rId7">
            <a:alphaModFix/>
          </a:blip>
          <a:stretch>
            <a:fillRect/>
          </a:stretch>
        </p:blipFill>
        <p:spPr>
          <a:xfrm>
            <a:off x="3755700" y="3750348"/>
            <a:ext cx="4636800" cy="1308713"/>
          </a:xfrm>
          <a:prstGeom prst="rect">
            <a:avLst/>
          </a:prstGeom>
          <a:noFill/>
          <a:ln>
            <a:noFill/>
          </a:ln>
        </p:spPr>
      </p:pic>
      <p:pic>
        <p:nvPicPr>
          <p:cNvPr id="190" name="Google Shape;190;p26"/>
          <p:cNvPicPr preferRelativeResize="0"/>
          <p:nvPr/>
        </p:nvPicPr>
        <p:blipFill>
          <a:blip r:embed="rId8">
            <a:alphaModFix/>
          </a:blip>
          <a:stretch>
            <a:fillRect/>
          </a:stretch>
        </p:blipFill>
        <p:spPr>
          <a:xfrm>
            <a:off x="7296706" y="3887375"/>
            <a:ext cx="837193" cy="598300"/>
          </a:xfrm>
          <a:prstGeom prst="rect">
            <a:avLst/>
          </a:prstGeom>
          <a:noFill/>
          <a:ln>
            <a:noFill/>
          </a:ln>
        </p:spPr>
      </p:pic>
      <p:sp>
        <p:nvSpPr>
          <p:cNvPr id="191" name="Google Shape;191;p26"/>
          <p:cNvSpPr txBox="1"/>
          <p:nvPr/>
        </p:nvSpPr>
        <p:spPr>
          <a:xfrm>
            <a:off x="3882150" y="3509363"/>
            <a:ext cx="43839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https://boncode.sg/sg/store/great-singapore-sale/</a:t>
            </a:r>
            <a:endParaRPr sz="800"/>
          </a:p>
        </p:txBody>
      </p:sp>
      <p:sp>
        <p:nvSpPr>
          <p:cNvPr id="192" name="Google Shape;192;p26"/>
          <p:cNvSpPr txBox="1"/>
          <p:nvPr/>
        </p:nvSpPr>
        <p:spPr>
          <a:xfrm>
            <a:off x="125525" y="4200250"/>
            <a:ext cx="4161000" cy="408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456">
                <a:solidFill>
                  <a:schemeClr val="dk2"/>
                </a:solidFill>
              </a:rPr>
              <a:t>Great Singapore Sales </a:t>
            </a:r>
            <a:endParaRPr/>
          </a:p>
        </p:txBody>
      </p:sp>
      <p:sp>
        <p:nvSpPr>
          <p:cNvPr id="193" name="Google Shape;193;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7"/>
          <p:cNvSpPr txBox="1"/>
          <p:nvPr>
            <p:ph type="title"/>
          </p:nvPr>
        </p:nvSpPr>
        <p:spPr>
          <a:xfrm>
            <a:off x="192375" y="93375"/>
            <a:ext cx="8814600" cy="572700"/>
          </a:xfrm>
          <a:prstGeom prst="rect">
            <a:avLst/>
          </a:prstGeom>
          <a:solidFill>
            <a:srgbClr val="4A86E8"/>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solidFill>
                  <a:schemeClr val="lt1"/>
                </a:solidFill>
              </a:rPr>
              <a:t>Dec - Feb : An Event for Everyone</a:t>
            </a:r>
            <a:endParaRPr>
              <a:solidFill>
                <a:schemeClr val="lt1"/>
              </a:solidFill>
            </a:endParaRPr>
          </a:p>
        </p:txBody>
      </p:sp>
      <p:sp>
        <p:nvSpPr>
          <p:cNvPr id="199" name="Google Shape;199;p27"/>
          <p:cNvSpPr txBox="1"/>
          <p:nvPr/>
        </p:nvSpPr>
        <p:spPr>
          <a:xfrm>
            <a:off x="1158875" y="2521175"/>
            <a:ext cx="28269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a:solidFill>
                  <a:schemeClr val="dk2"/>
                </a:solidFill>
              </a:rPr>
              <a:t>Musical, c</a:t>
            </a:r>
            <a:r>
              <a:rPr lang="en">
                <a:solidFill>
                  <a:schemeClr val="dk2"/>
                </a:solidFill>
              </a:rPr>
              <a:t>ircus and carnivals</a:t>
            </a:r>
            <a:endParaRPr/>
          </a:p>
        </p:txBody>
      </p:sp>
      <p:pic>
        <p:nvPicPr>
          <p:cNvPr id="200" name="Google Shape;200;p27"/>
          <p:cNvPicPr preferRelativeResize="0"/>
          <p:nvPr/>
        </p:nvPicPr>
        <p:blipFill rotWithShape="1">
          <a:blip r:embed="rId3">
            <a:alphaModFix/>
          </a:blip>
          <a:srcRect b="12281" l="0" r="0" t="8068"/>
          <a:stretch/>
        </p:blipFill>
        <p:spPr>
          <a:xfrm>
            <a:off x="4041475" y="971550"/>
            <a:ext cx="2481925" cy="1527075"/>
          </a:xfrm>
          <a:prstGeom prst="rect">
            <a:avLst/>
          </a:prstGeom>
          <a:noFill/>
          <a:ln>
            <a:noFill/>
          </a:ln>
        </p:spPr>
      </p:pic>
      <p:sp>
        <p:nvSpPr>
          <p:cNvPr id="201" name="Google Shape;201;p27"/>
          <p:cNvSpPr txBox="1"/>
          <p:nvPr/>
        </p:nvSpPr>
        <p:spPr>
          <a:xfrm>
            <a:off x="4051488" y="760325"/>
            <a:ext cx="25440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600"/>
              <a:t>https://www.sassymamasg.com/the-great-bay-fiesta-at-marina-bay/</a:t>
            </a:r>
            <a:endParaRPr sz="600"/>
          </a:p>
        </p:txBody>
      </p:sp>
      <p:pic>
        <p:nvPicPr>
          <p:cNvPr id="202" name="Google Shape;202;p27"/>
          <p:cNvPicPr preferRelativeResize="0"/>
          <p:nvPr/>
        </p:nvPicPr>
        <p:blipFill rotWithShape="1">
          <a:blip r:embed="rId4">
            <a:alphaModFix/>
          </a:blip>
          <a:srcRect b="0" l="0" r="6454" t="9198"/>
          <a:stretch/>
        </p:blipFill>
        <p:spPr>
          <a:xfrm>
            <a:off x="1139750" y="952062"/>
            <a:ext cx="2614799" cy="1527062"/>
          </a:xfrm>
          <a:prstGeom prst="rect">
            <a:avLst/>
          </a:prstGeom>
          <a:noFill/>
          <a:ln>
            <a:noFill/>
          </a:ln>
        </p:spPr>
      </p:pic>
      <p:sp>
        <p:nvSpPr>
          <p:cNvPr id="203" name="Google Shape;203;p27"/>
          <p:cNvSpPr txBox="1"/>
          <p:nvPr/>
        </p:nvSpPr>
        <p:spPr>
          <a:xfrm>
            <a:off x="1244450" y="760325"/>
            <a:ext cx="2358900" cy="276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
              <a:t>https://dejiki.com/2022/12/uss-universal-christmas-2022-event/</a:t>
            </a:r>
            <a:endParaRPr sz="600"/>
          </a:p>
        </p:txBody>
      </p:sp>
      <p:pic>
        <p:nvPicPr>
          <p:cNvPr id="204" name="Google Shape;204;p27"/>
          <p:cNvPicPr preferRelativeResize="0"/>
          <p:nvPr/>
        </p:nvPicPr>
        <p:blipFill rotWithShape="1">
          <a:blip r:embed="rId5">
            <a:alphaModFix/>
          </a:blip>
          <a:srcRect b="5104" l="0" r="7295" t="4553"/>
          <a:stretch/>
        </p:blipFill>
        <p:spPr>
          <a:xfrm>
            <a:off x="1190825" y="3062600"/>
            <a:ext cx="2543999" cy="1651475"/>
          </a:xfrm>
          <a:prstGeom prst="rect">
            <a:avLst/>
          </a:prstGeom>
          <a:noFill/>
          <a:ln>
            <a:noFill/>
          </a:ln>
        </p:spPr>
      </p:pic>
      <p:sp>
        <p:nvSpPr>
          <p:cNvPr id="205" name="Google Shape;205;p27"/>
          <p:cNvSpPr txBox="1"/>
          <p:nvPr/>
        </p:nvSpPr>
        <p:spPr>
          <a:xfrm>
            <a:off x="4048550" y="2521175"/>
            <a:ext cx="24819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a:solidFill>
                  <a:schemeClr val="dk2"/>
                </a:solidFill>
              </a:rPr>
              <a:t>Skate with family</a:t>
            </a:r>
            <a:endParaRPr/>
          </a:p>
        </p:txBody>
      </p:sp>
      <p:pic>
        <p:nvPicPr>
          <p:cNvPr id="206" name="Google Shape;206;p27"/>
          <p:cNvPicPr preferRelativeResize="0"/>
          <p:nvPr/>
        </p:nvPicPr>
        <p:blipFill>
          <a:blip r:embed="rId6">
            <a:alphaModFix/>
          </a:blip>
          <a:stretch>
            <a:fillRect/>
          </a:stretch>
        </p:blipFill>
        <p:spPr>
          <a:xfrm>
            <a:off x="141000" y="1339675"/>
            <a:ext cx="892275" cy="787750"/>
          </a:xfrm>
          <a:prstGeom prst="rect">
            <a:avLst/>
          </a:prstGeom>
          <a:noFill/>
          <a:ln>
            <a:noFill/>
          </a:ln>
        </p:spPr>
      </p:pic>
      <p:pic>
        <p:nvPicPr>
          <p:cNvPr id="207" name="Google Shape;207;p27"/>
          <p:cNvPicPr preferRelativeResize="0"/>
          <p:nvPr/>
        </p:nvPicPr>
        <p:blipFill>
          <a:blip r:embed="rId7">
            <a:alphaModFix/>
          </a:blip>
          <a:stretch>
            <a:fillRect/>
          </a:stretch>
        </p:blipFill>
        <p:spPr>
          <a:xfrm>
            <a:off x="250100" y="3396225"/>
            <a:ext cx="674075" cy="674075"/>
          </a:xfrm>
          <a:prstGeom prst="rect">
            <a:avLst/>
          </a:prstGeom>
          <a:noFill/>
          <a:ln>
            <a:noFill/>
          </a:ln>
        </p:spPr>
      </p:pic>
      <p:sp>
        <p:nvSpPr>
          <p:cNvPr id="208" name="Google Shape;208;p27"/>
          <p:cNvSpPr txBox="1"/>
          <p:nvPr/>
        </p:nvSpPr>
        <p:spPr>
          <a:xfrm>
            <a:off x="1116488" y="4776475"/>
            <a:ext cx="26148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a:solidFill>
                  <a:schemeClr val="dk2"/>
                </a:solidFill>
              </a:rPr>
              <a:t>Zouk Out</a:t>
            </a:r>
            <a:endParaRPr/>
          </a:p>
        </p:txBody>
      </p:sp>
      <p:pic>
        <p:nvPicPr>
          <p:cNvPr id="209" name="Google Shape;209;p27"/>
          <p:cNvPicPr preferRelativeResize="0"/>
          <p:nvPr/>
        </p:nvPicPr>
        <p:blipFill rotWithShape="1">
          <a:blip r:embed="rId8">
            <a:alphaModFix/>
          </a:blip>
          <a:srcRect b="0" l="5329" r="0" t="13262"/>
          <a:stretch/>
        </p:blipFill>
        <p:spPr>
          <a:xfrm>
            <a:off x="6656225" y="952050"/>
            <a:ext cx="2358900" cy="1531449"/>
          </a:xfrm>
          <a:prstGeom prst="rect">
            <a:avLst/>
          </a:prstGeom>
          <a:noFill/>
          <a:ln>
            <a:noFill/>
          </a:ln>
        </p:spPr>
      </p:pic>
      <p:sp>
        <p:nvSpPr>
          <p:cNvPr id="210" name="Google Shape;210;p27"/>
          <p:cNvSpPr txBox="1"/>
          <p:nvPr/>
        </p:nvSpPr>
        <p:spPr>
          <a:xfrm>
            <a:off x="6549275" y="767975"/>
            <a:ext cx="2572800" cy="26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500"/>
              <a:t>https://www.sunnycitykids.com/latest/mega-carnival-at-dmarquee-downtown-east</a:t>
            </a:r>
            <a:endParaRPr sz="500"/>
          </a:p>
        </p:txBody>
      </p:sp>
      <p:sp>
        <p:nvSpPr>
          <p:cNvPr id="211" name="Google Shape;211;p27"/>
          <p:cNvSpPr txBox="1"/>
          <p:nvPr/>
        </p:nvSpPr>
        <p:spPr>
          <a:xfrm>
            <a:off x="1403125" y="2871500"/>
            <a:ext cx="23175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t>https://www.zoukout.com/looking-back/</a:t>
            </a:r>
            <a:endParaRPr sz="700"/>
          </a:p>
        </p:txBody>
      </p:sp>
      <p:pic>
        <p:nvPicPr>
          <p:cNvPr id="212" name="Google Shape;212;p27"/>
          <p:cNvPicPr preferRelativeResize="0"/>
          <p:nvPr/>
        </p:nvPicPr>
        <p:blipFill rotWithShape="1">
          <a:blip r:embed="rId9">
            <a:alphaModFix/>
          </a:blip>
          <a:srcRect b="8172" l="5236" r="6897" t="0"/>
          <a:stretch/>
        </p:blipFill>
        <p:spPr>
          <a:xfrm>
            <a:off x="4041475" y="3070275"/>
            <a:ext cx="2433251" cy="1651474"/>
          </a:xfrm>
          <a:prstGeom prst="rect">
            <a:avLst/>
          </a:prstGeom>
          <a:noFill/>
          <a:ln>
            <a:noFill/>
          </a:ln>
        </p:spPr>
      </p:pic>
      <p:pic>
        <p:nvPicPr>
          <p:cNvPr id="213" name="Google Shape;213;p27"/>
          <p:cNvPicPr preferRelativeResize="0"/>
          <p:nvPr/>
        </p:nvPicPr>
        <p:blipFill rotWithShape="1">
          <a:blip r:embed="rId10">
            <a:alphaModFix/>
          </a:blip>
          <a:srcRect b="0" l="0" r="49939" t="4743"/>
          <a:stretch/>
        </p:blipFill>
        <p:spPr>
          <a:xfrm>
            <a:off x="6706850" y="3070275"/>
            <a:ext cx="2358900" cy="1690475"/>
          </a:xfrm>
          <a:prstGeom prst="rect">
            <a:avLst/>
          </a:prstGeom>
          <a:noFill/>
          <a:ln>
            <a:noFill/>
          </a:ln>
        </p:spPr>
      </p:pic>
      <p:sp>
        <p:nvSpPr>
          <p:cNvPr id="214" name="Google Shape;214;p27"/>
          <p:cNvSpPr txBox="1"/>
          <p:nvPr/>
        </p:nvSpPr>
        <p:spPr>
          <a:xfrm>
            <a:off x="3929475" y="4721750"/>
            <a:ext cx="26148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a:solidFill>
                  <a:schemeClr val="dk2"/>
                </a:solidFill>
              </a:rPr>
              <a:t>Siloso Beach Party</a:t>
            </a:r>
            <a:endParaRPr/>
          </a:p>
        </p:txBody>
      </p:sp>
      <p:sp>
        <p:nvSpPr>
          <p:cNvPr id="215" name="Google Shape;215;p27"/>
          <p:cNvSpPr txBox="1"/>
          <p:nvPr/>
        </p:nvSpPr>
        <p:spPr>
          <a:xfrm>
            <a:off x="6795575" y="2793375"/>
            <a:ext cx="22113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t>https://christmaswonderland.sg/</a:t>
            </a:r>
            <a:endParaRPr sz="700"/>
          </a:p>
        </p:txBody>
      </p:sp>
      <p:sp>
        <p:nvSpPr>
          <p:cNvPr id="216" name="Google Shape;216;p27"/>
          <p:cNvSpPr txBox="1"/>
          <p:nvPr/>
        </p:nvSpPr>
        <p:spPr>
          <a:xfrm>
            <a:off x="6742475" y="4790575"/>
            <a:ext cx="2317500" cy="400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a:solidFill>
                  <a:schemeClr val="dk2"/>
                </a:solidFill>
              </a:rPr>
              <a:t>Christmas Wonderland</a:t>
            </a:r>
            <a:endParaRPr/>
          </a:p>
        </p:txBody>
      </p:sp>
      <p:sp>
        <p:nvSpPr>
          <p:cNvPr id="217" name="Google Shape;217;p27"/>
          <p:cNvSpPr txBox="1"/>
          <p:nvPr/>
        </p:nvSpPr>
        <p:spPr>
          <a:xfrm>
            <a:off x="6593225" y="2524050"/>
            <a:ext cx="2481900" cy="384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300">
                <a:solidFill>
                  <a:schemeClr val="dk2"/>
                </a:solidFill>
              </a:rPr>
              <a:t>Mega Carnival Downtown East </a:t>
            </a:r>
            <a:endParaRPr sz="1300"/>
          </a:p>
        </p:txBody>
      </p:sp>
      <p:sp>
        <p:nvSpPr>
          <p:cNvPr id="218" name="Google Shape;218;p27"/>
          <p:cNvSpPr txBox="1"/>
          <p:nvPr>
            <p:ph idx="12" type="sldNum"/>
          </p:nvPr>
        </p:nvSpPr>
        <p:spPr>
          <a:xfrm>
            <a:off x="8573383" y="47669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19" name="Google Shape;219;p27"/>
          <p:cNvSpPr txBox="1"/>
          <p:nvPr/>
        </p:nvSpPr>
        <p:spPr>
          <a:xfrm>
            <a:off x="3823500" y="2804100"/>
            <a:ext cx="3000000" cy="292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700"/>
              <a:t>https://thesmartlocal.com/read/siloso-beach-party-2018/</a:t>
            </a:r>
            <a:endParaRPr sz="7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Potential enhancements</a:t>
            </a:r>
            <a:endParaRPr/>
          </a:p>
        </p:txBody>
      </p:sp>
      <p:sp>
        <p:nvSpPr>
          <p:cNvPr id="225" name="Google Shape;225;p28"/>
          <p:cNvSpPr txBox="1"/>
          <p:nvPr>
            <p:ph idx="1" type="body"/>
          </p:nvPr>
        </p:nvSpPr>
        <p:spPr>
          <a:xfrm>
            <a:off x="311700" y="1560750"/>
            <a:ext cx="5381100" cy="2904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The current data set only shows visitors arrivals, and not spending</a:t>
            </a:r>
            <a:endParaRPr/>
          </a:p>
          <a:p>
            <a:pPr indent="-317500" lvl="1" marL="914400" rtl="0" algn="l">
              <a:spcBef>
                <a:spcPts val="0"/>
              </a:spcBef>
              <a:spcAft>
                <a:spcPts val="0"/>
              </a:spcAft>
              <a:buSzPts val="1400"/>
              <a:buAutoNum type="alphaLcPeriod"/>
            </a:pPr>
            <a:r>
              <a:rPr lang="en"/>
              <a:t>Not all visitors are big spenders</a:t>
            </a:r>
            <a:endParaRPr/>
          </a:p>
          <a:p>
            <a:pPr indent="-317500" lvl="1" marL="914400" rtl="0" algn="l">
              <a:spcBef>
                <a:spcPts val="0"/>
              </a:spcBef>
              <a:spcAft>
                <a:spcPts val="0"/>
              </a:spcAft>
              <a:buSzPts val="1400"/>
              <a:buAutoNum type="alphaLcPeriod"/>
            </a:pPr>
            <a:r>
              <a:rPr lang="en"/>
              <a:t>Spending gives a better idea on which country’s tourists are giving the most return </a:t>
            </a:r>
            <a:endParaRPr/>
          </a:p>
          <a:p>
            <a:pPr indent="-342900" lvl="0" marL="457200" rtl="0" algn="l">
              <a:spcBef>
                <a:spcPts val="0"/>
              </a:spcBef>
              <a:spcAft>
                <a:spcPts val="0"/>
              </a:spcAft>
              <a:buSzPts val="1800"/>
              <a:buAutoNum type="arabicPeriod"/>
            </a:pPr>
            <a:r>
              <a:rPr lang="en"/>
              <a:t>To assign weightage to countries</a:t>
            </a:r>
            <a:endParaRPr/>
          </a:p>
          <a:p>
            <a:pPr indent="-317500" lvl="1" marL="914400" rtl="0" algn="l">
              <a:spcBef>
                <a:spcPts val="0"/>
              </a:spcBef>
              <a:spcAft>
                <a:spcPts val="0"/>
              </a:spcAft>
              <a:buSzPts val="1400"/>
              <a:buAutoNum type="alphaLcPeriod"/>
            </a:pPr>
            <a:r>
              <a:rPr lang="en"/>
              <a:t>based on proximity of their countries to Singapore</a:t>
            </a:r>
            <a:endParaRPr/>
          </a:p>
        </p:txBody>
      </p:sp>
      <p:pic>
        <p:nvPicPr>
          <p:cNvPr id="226" name="Google Shape;226;p28"/>
          <p:cNvPicPr preferRelativeResize="0"/>
          <p:nvPr/>
        </p:nvPicPr>
        <p:blipFill>
          <a:blip r:embed="rId3">
            <a:alphaModFix/>
          </a:blip>
          <a:stretch>
            <a:fillRect/>
          </a:stretch>
        </p:blipFill>
        <p:spPr>
          <a:xfrm>
            <a:off x="5767400" y="1560750"/>
            <a:ext cx="2918098" cy="1946349"/>
          </a:xfrm>
          <a:prstGeom prst="rect">
            <a:avLst/>
          </a:prstGeom>
          <a:noFill/>
          <a:ln>
            <a:noFill/>
          </a:ln>
        </p:spPr>
      </p:pic>
      <p:sp>
        <p:nvSpPr>
          <p:cNvPr id="227" name="Google Shape;227;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9"/>
          <p:cNvSpPr txBox="1"/>
          <p:nvPr>
            <p:ph type="title"/>
          </p:nvPr>
        </p:nvSpPr>
        <p:spPr>
          <a:xfrm>
            <a:off x="362975" y="1743675"/>
            <a:ext cx="8497800" cy="213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4520"/>
              <a:t>Thank you</a:t>
            </a:r>
            <a:endParaRPr sz="4520"/>
          </a:p>
        </p:txBody>
      </p:sp>
      <p:sp>
        <p:nvSpPr>
          <p:cNvPr id="233" name="Google Shape;233;p29"/>
          <p:cNvSpPr txBox="1"/>
          <p:nvPr/>
        </p:nvSpPr>
        <p:spPr>
          <a:xfrm>
            <a:off x="365550" y="2368400"/>
            <a:ext cx="8412900" cy="74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20">
                <a:solidFill>
                  <a:schemeClr val="dk2"/>
                </a:solidFill>
              </a:rPr>
              <a:t>Q&amp;A</a:t>
            </a:r>
            <a:endParaRPr sz="4520">
              <a:solidFill>
                <a:schemeClr val="dk1"/>
              </a:solidFill>
            </a:endParaRPr>
          </a:p>
        </p:txBody>
      </p:sp>
      <p:sp>
        <p:nvSpPr>
          <p:cNvPr id="234" name="Google Shape;234;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40" name="Google Shape;240;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41" name="Google Shape;241;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42" name="Google Shape;242;p30"/>
          <p:cNvPicPr preferRelativeResize="0"/>
          <p:nvPr/>
        </p:nvPicPr>
        <p:blipFill>
          <a:blip r:embed="rId3">
            <a:alphaModFix/>
          </a:blip>
          <a:stretch>
            <a:fillRect/>
          </a:stretch>
        </p:blipFill>
        <p:spPr>
          <a:xfrm>
            <a:off x="0" y="58043"/>
            <a:ext cx="9144003" cy="502741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6" name="Shape 246"/>
        <p:cNvGrpSpPr/>
        <p:nvPr/>
      </p:nvGrpSpPr>
      <p:grpSpPr>
        <a:xfrm>
          <a:off x="0" y="0"/>
          <a:ext cx="0" cy="0"/>
          <a:chOff x="0" y="0"/>
          <a:chExt cx="0" cy="0"/>
        </a:xfrm>
      </p:grpSpPr>
      <p:sp>
        <p:nvSpPr>
          <p:cNvPr id="247" name="Google Shape;247;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statement </a:t>
            </a:r>
            <a:endParaRPr/>
          </a:p>
        </p:txBody>
      </p:sp>
      <p:sp>
        <p:nvSpPr>
          <p:cNvPr id="248" name="Google Shape;248;p31"/>
          <p:cNvSpPr txBox="1"/>
          <p:nvPr>
            <p:ph idx="1" type="body"/>
          </p:nvPr>
        </p:nvSpPr>
        <p:spPr>
          <a:xfrm>
            <a:off x="311700" y="1152475"/>
            <a:ext cx="53592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are a group of data analysts from STB. As the borders open up, we are thinking of optimizing our budgets to advertise Singapore to the world.</a:t>
            </a:r>
            <a:endParaRPr/>
          </a:p>
          <a:p>
            <a:pPr indent="0" lvl="0" marL="0" rtl="0" algn="l">
              <a:spcBef>
                <a:spcPts val="1200"/>
              </a:spcBef>
              <a:spcAft>
                <a:spcPts val="0"/>
              </a:spcAft>
              <a:buNone/>
            </a:pPr>
            <a:r>
              <a:rPr lang="en"/>
              <a:t>We would like to explore the question: </a:t>
            </a:r>
            <a:r>
              <a:rPr b="1" lang="en"/>
              <a:t>Is it possible to target the right audience? </a:t>
            </a:r>
            <a:endParaRPr b="1"/>
          </a:p>
          <a:p>
            <a:pPr indent="0" lvl="0" marL="0" rtl="0" algn="l">
              <a:spcBef>
                <a:spcPts val="1200"/>
              </a:spcBef>
              <a:spcAft>
                <a:spcPts val="1200"/>
              </a:spcAft>
              <a:buNone/>
            </a:pPr>
            <a:r>
              <a:rPr lang="en"/>
              <a:t>The benefit of doing so is to generate relevant contents and activities for the tourists from top visiting countries.</a:t>
            </a:r>
            <a:endParaRPr/>
          </a:p>
        </p:txBody>
      </p:sp>
      <p:pic>
        <p:nvPicPr>
          <p:cNvPr id="249" name="Google Shape;249;p31"/>
          <p:cNvPicPr preferRelativeResize="0"/>
          <p:nvPr/>
        </p:nvPicPr>
        <p:blipFill>
          <a:blip r:embed="rId3">
            <a:alphaModFix/>
          </a:blip>
          <a:stretch>
            <a:fillRect/>
          </a:stretch>
        </p:blipFill>
        <p:spPr>
          <a:xfrm>
            <a:off x="5880949" y="1045575"/>
            <a:ext cx="2721750" cy="3630201"/>
          </a:xfrm>
          <a:prstGeom prst="rect">
            <a:avLst/>
          </a:prstGeom>
          <a:noFill/>
          <a:ln>
            <a:noFill/>
          </a:ln>
        </p:spPr>
      </p:pic>
      <p:sp>
        <p:nvSpPr>
          <p:cNvPr id="250" name="Google Shape;250;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2800"/>
          </a:p>
          <a:p>
            <a:pPr indent="-406400" lvl="0" marL="457200" rtl="0" algn="l">
              <a:spcBef>
                <a:spcPts val="1200"/>
              </a:spcBef>
              <a:spcAft>
                <a:spcPts val="0"/>
              </a:spcAft>
              <a:buSzPts val="2800"/>
              <a:buAutoNum type="arabicPeriod"/>
            </a:pPr>
            <a:r>
              <a:rPr lang="en" sz="2800"/>
              <a:t>Situation</a:t>
            </a:r>
            <a:endParaRPr sz="2800"/>
          </a:p>
          <a:p>
            <a:pPr indent="-406400" lvl="0" marL="457200" rtl="0" algn="l">
              <a:spcBef>
                <a:spcPts val="0"/>
              </a:spcBef>
              <a:spcAft>
                <a:spcPts val="0"/>
              </a:spcAft>
              <a:buSzPts val="2800"/>
              <a:buAutoNum type="arabicPeriod"/>
            </a:pPr>
            <a:r>
              <a:rPr lang="en" sz="2800"/>
              <a:t>Findings</a:t>
            </a:r>
            <a:endParaRPr sz="2800"/>
          </a:p>
          <a:p>
            <a:pPr indent="-406400" lvl="0" marL="457200" rtl="0" algn="l">
              <a:spcBef>
                <a:spcPts val="0"/>
              </a:spcBef>
              <a:spcAft>
                <a:spcPts val="0"/>
              </a:spcAft>
              <a:buSzPts val="2800"/>
              <a:buAutoNum type="arabicPeriod"/>
            </a:pPr>
            <a:r>
              <a:rPr lang="en" sz="2800"/>
              <a:t>Recommendation</a:t>
            </a:r>
            <a:endParaRPr sz="2800"/>
          </a:p>
        </p:txBody>
      </p:sp>
      <p:sp>
        <p:nvSpPr>
          <p:cNvPr id="62" name="Google Shape;62;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63" name="Google Shape;63;p14"/>
          <p:cNvSpPr txBox="1"/>
          <p:nvPr>
            <p:ph type="title"/>
          </p:nvPr>
        </p:nvSpPr>
        <p:spPr>
          <a:xfrm>
            <a:off x="192375" y="93375"/>
            <a:ext cx="8473500" cy="572700"/>
          </a:xfrm>
          <a:prstGeom prst="rect">
            <a:avLst/>
          </a:prstGeom>
          <a:solidFill>
            <a:srgbClr val="4A86E8"/>
          </a:solidFill>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solidFill>
                  <a:schemeClr val="lt1"/>
                </a:solidFill>
              </a:rPr>
              <a:t>Agenda</a:t>
            </a:r>
            <a:endParaRPr>
              <a:solidFill>
                <a:schemeClr val="lt1"/>
              </a:solidFill>
            </a:endParaRPr>
          </a:p>
          <a:p>
            <a:pPr indent="0" lvl="0" marL="0" rtl="0" algn="ctr">
              <a:spcBef>
                <a:spcPts val="0"/>
              </a:spcBef>
              <a:spcAft>
                <a:spcPts val="0"/>
              </a:spcAft>
              <a:buNone/>
            </a:pPr>
            <a:r>
              <a:t/>
            </a:r>
            <a:endParaRPr>
              <a:solidFill>
                <a:schemeClr val="lt1"/>
              </a:solidFill>
            </a:endParaRPr>
          </a:p>
        </p:txBody>
      </p:sp>
      <p:pic>
        <p:nvPicPr>
          <p:cNvPr id="64" name="Google Shape;64;p14"/>
          <p:cNvPicPr preferRelativeResize="0"/>
          <p:nvPr/>
        </p:nvPicPr>
        <p:blipFill>
          <a:blip r:embed="rId3">
            <a:alphaModFix/>
          </a:blip>
          <a:stretch>
            <a:fillRect/>
          </a:stretch>
        </p:blipFill>
        <p:spPr>
          <a:xfrm>
            <a:off x="4438726" y="1437263"/>
            <a:ext cx="4033725" cy="22689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54" name="Shape 254"/>
        <p:cNvGrpSpPr/>
        <p:nvPr/>
      </p:nvGrpSpPr>
      <p:grpSpPr>
        <a:xfrm>
          <a:off x="0" y="0"/>
          <a:ext cx="0" cy="0"/>
          <a:chOff x="0" y="0"/>
          <a:chExt cx="0" cy="0"/>
        </a:xfrm>
      </p:grpSpPr>
      <p:sp>
        <p:nvSpPr>
          <p:cNvPr id="255" name="Google Shape;255;p32"/>
          <p:cNvSpPr txBox="1"/>
          <p:nvPr>
            <p:ph type="title"/>
          </p:nvPr>
        </p:nvSpPr>
        <p:spPr>
          <a:xfrm>
            <a:off x="119375" y="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Weather and Humidity are constant across decades</a:t>
            </a:r>
            <a:endParaRPr/>
          </a:p>
        </p:txBody>
      </p:sp>
      <p:sp>
        <p:nvSpPr>
          <p:cNvPr id="256" name="Google Shape;256;p32"/>
          <p:cNvSpPr txBox="1"/>
          <p:nvPr>
            <p:ph idx="1" type="body"/>
          </p:nvPr>
        </p:nvSpPr>
        <p:spPr>
          <a:xfrm>
            <a:off x="626275" y="3373000"/>
            <a:ext cx="8013600" cy="1420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Almost no difference on the temperature and humidity</a:t>
            </a:r>
            <a:endParaRPr/>
          </a:p>
          <a:p>
            <a:pPr indent="-342900" lvl="0" marL="457200" rtl="0" algn="l">
              <a:spcBef>
                <a:spcPts val="0"/>
              </a:spcBef>
              <a:spcAft>
                <a:spcPts val="0"/>
              </a:spcAft>
              <a:buSzPts val="1800"/>
              <a:buChar char="●"/>
            </a:pPr>
            <a:r>
              <a:rPr lang="en"/>
              <a:t>This pattern is common across the decades</a:t>
            </a:r>
            <a:endParaRPr/>
          </a:p>
          <a:p>
            <a:pPr indent="-342900" lvl="0" marL="457200" rtl="0" algn="l">
              <a:spcBef>
                <a:spcPts val="0"/>
              </a:spcBef>
              <a:spcAft>
                <a:spcPts val="0"/>
              </a:spcAft>
              <a:buSzPts val="1800"/>
              <a:buChar char="●"/>
            </a:pPr>
            <a:r>
              <a:rPr lang="en"/>
              <a:t>Singapore’s weather is not as</a:t>
            </a:r>
            <a:endParaRPr/>
          </a:p>
        </p:txBody>
      </p:sp>
      <p:pic>
        <p:nvPicPr>
          <p:cNvPr id="257" name="Google Shape;257;p32"/>
          <p:cNvPicPr preferRelativeResize="0"/>
          <p:nvPr/>
        </p:nvPicPr>
        <p:blipFill>
          <a:blip r:embed="rId3">
            <a:alphaModFix/>
          </a:blip>
          <a:stretch>
            <a:fillRect/>
          </a:stretch>
        </p:blipFill>
        <p:spPr>
          <a:xfrm>
            <a:off x="848175" y="1166200"/>
            <a:ext cx="3069801" cy="2081600"/>
          </a:xfrm>
          <a:prstGeom prst="rect">
            <a:avLst/>
          </a:prstGeom>
          <a:noFill/>
          <a:ln>
            <a:noFill/>
          </a:ln>
          <a:effectLst>
            <a:outerShdw blurRad="57150" rotWithShape="0" algn="bl" dir="5400000" dist="19050">
              <a:srgbClr val="000000">
                <a:alpha val="50000"/>
              </a:srgbClr>
            </a:outerShdw>
          </a:effectLst>
        </p:spPr>
      </p:pic>
      <p:pic>
        <p:nvPicPr>
          <p:cNvPr id="258" name="Google Shape;258;p32"/>
          <p:cNvPicPr preferRelativeResize="0"/>
          <p:nvPr/>
        </p:nvPicPr>
        <p:blipFill>
          <a:blip r:embed="rId4">
            <a:alphaModFix/>
          </a:blip>
          <a:stretch>
            <a:fillRect/>
          </a:stretch>
        </p:blipFill>
        <p:spPr>
          <a:xfrm>
            <a:off x="4309636" y="1166202"/>
            <a:ext cx="3512670" cy="2081600"/>
          </a:xfrm>
          <a:prstGeom prst="rect">
            <a:avLst/>
          </a:prstGeom>
          <a:noFill/>
          <a:ln>
            <a:noFill/>
          </a:ln>
          <a:effectLst>
            <a:outerShdw blurRad="57150" rotWithShape="0" algn="bl" dir="5400000" dist="19050">
              <a:srgbClr val="000000">
                <a:alpha val="50000"/>
              </a:srgbClr>
            </a:outerShdw>
          </a:effectLst>
        </p:spPr>
      </p:pic>
      <p:pic>
        <p:nvPicPr>
          <p:cNvPr id="259" name="Google Shape;259;p32"/>
          <p:cNvPicPr preferRelativeResize="0"/>
          <p:nvPr/>
        </p:nvPicPr>
        <p:blipFill>
          <a:blip r:embed="rId5">
            <a:alphaModFix/>
          </a:blip>
          <a:stretch>
            <a:fillRect/>
          </a:stretch>
        </p:blipFill>
        <p:spPr>
          <a:xfrm>
            <a:off x="3223801" y="5406175"/>
            <a:ext cx="5684348" cy="4187751"/>
          </a:xfrm>
          <a:prstGeom prst="rect">
            <a:avLst/>
          </a:prstGeom>
          <a:noFill/>
          <a:ln>
            <a:noFill/>
          </a:ln>
        </p:spPr>
      </p:pic>
      <p:sp>
        <p:nvSpPr>
          <p:cNvPr id="260" name="Google Shape;260;p32"/>
          <p:cNvSpPr txBox="1"/>
          <p:nvPr/>
        </p:nvSpPr>
        <p:spPr>
          <a:xfrm>
            <a:off x="221525" y="485150"/>
            <a:ext cx="7317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Northeast Monsoon is the most cooling temperatures but will be very rainy</a:t>
            </a:r>
            <a:endParaRPr/>
          </a:p>
        </p:txBody>
      </p:sp>
      <p:sp>
        <p:nvSpPr>
          <p:cNvPr id="261" name="Google Shape;261;p32"/>
          <p:cNvSpPr/>
          <p:nvPr/>
        </p:nvSpPr>
        <p:spPr>
          <a:xfrm>
            <a:off x="1377875" y="1355100"/>
            <a:ext cx="1366500" cy="2391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2"/>
          <p:cNvSpPr/>
          <p:nvPr/>
        </p:nvSpPr>
        <p:spPr>
          <a:xfrm>
            <a:off x="4900925" y="1355100"/>
            <a:ext cx="1521600" cy="2391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7" name="Shape 267"/>
        <p:cNvGrpSpPr/>
        <p:nvPr/>
      </p:nvGrpSpPr>
      <p:grpSpPr>
        <a:xfrm>
          <a:off x="0" y="0"/>
          <a:ext cx="0" cy="0"/>
          <a:chOff x="0" y="0"/>
          <a:chExt cx="0" cy="0"/>
        </a:xfrm>
      </p:grpSpPr>
      <p:pic>
        <p:nvPicPr>
          <p:cNvPr id="268" name="Google Shape;268;p33"/>
          <p:cNvPicPr preferRelativeResize="0"/>
          <p:nvPr/>
        </p:nvPicPr>
        <p:blipFill>
          <a:blip r:embed="rId3">
            <a:alphaModFix/>
          </a:blip>
          <a:stretch>
            <a:fillRect/>
          </a:stretch>
        </p:blipFill>
        <p:spPr>
          <a:xfrm>
            <a:off x="325325" y="462162"/>
            <a:ext cx="4311363" cy="4219176"/>
          </a:xfrm>
          <a:prstGeom prst="rect">
            <a:avLst/>
          </a:prstGeom>
          <a:noFill/>
          <a:ln>
            <a:noFill/>
          </a:ln>
        </p:spPr>
      </p:pic>
      <p:pic>
        <p:nvPicPr>
          <p:cNvPr id="269" name="Google Shape;269;p33"/>
          <p:cNvPicPr preferRelativeResize="0"/>
          <p:nvPr/>
        </p:nvPicPr>
        <p:blipFill>
          <a:blip r:embed="rId4">
            <a:alphaModFix/>
          </a:blip>
          <a:stretch>
            <a:fillRect/>
          </a:stretch>
        </p:blipFill>
        <p:spPr>
          <a:xfrm>
            <a:off x="4718900" y="544575"/>
            <a:ext cx="4154695" cy="4136775"/>
          </a:xfrm>
          <a:prstGeom prst="rect">
            <a:avLst/>
          </a:prstGeom>
          <a:noFill/>
          <a:ln>
            <a:noFill/>
          </a:ln>
        </p:spPr>
      </p:pic>
      <p:sp>
        <p:nvSpPr>
          <p:cNvPr id="270" name="Google Shape;270;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4" name="Shape 274"/>
        <p:cNvGrpSpPr/>
        <p:nvPr/>
      </p:nvGrpSpPr>
      <p:grpSpPr>
        <a:xfrm>
          <a:off x="0" y="0"/>
          <a:ext cx="0" cy="0"/>
          <a:chOff x="0" y="0"/>
          <a:chExt cx="0" cy="0"/>
        </a:xfrm>
      </p:grpSpPr>
      <p:grpSp>
        <p:nvGrpSpPr>
          <p:cNvPr id="275" name="Google Shape;275;p34"/>
          <p:cNvGrpSpPr/>
          <p:nvPr/>
        </p:nvGrpSpPr>
        <p:grpSpPr>
          <a:xfrm>
            <a:off x="152400" y="152400"/>
            <a:ext cx="4538555" cy="4838700"/>
            <a:chOff x="152400" y="152400"/>
            <a:chExt cx="4538555" cy="4838700"/>
          </a:xfrm>
        </p:grpSpPr>
        <p:pic>
          <p:nvPicPr>
            <p:cNvPr id="276" name="Google Shape;276;p34"/>
            <p:cNvPicPr preferRelativeResize="0"/>
            <p:nvPr/>
          </p:nvPicPr>
          <p:blipFill>
            <a:blip r:embed="rId3">
              <a:alphaModFix/>
            </a:blip>
            <a:stretch>
              <a:fillRect/>
            </a:stretch>
          </p:blipFill>
          <p:spPr>
            <a:xfrm>
              <a:off x="152400" y="152400"/>
              <a:ext cx="4538555" cy="4838700"/>
            </a:xfrm>
            <a:prstGeom prst="rect">
              <a:avLst/>
            </a:prstGeom>
            <a:noFill/>
            <a:ln>
              <a:noFill/>
            </a:ln>
          </p:spPr>
        </p:pic>
        <p:cxnSp>
          <p:nvCxnSpPr>
            <p:cNvPr id="277" name="Google Shape;277;p34"/>
            <p:cNvCxnSpPr/>
            <p:nvPr/>
          </p:nvCxnSpPr>
          <p:spPr>
            <a:xfrm flipH="1" rot="10800000">
              <a:off x="705075" y="1406050"/>
              <a:ext cx="3783300" cy="1469700"/>
            </a:xfrm>
            <a:prstGeom prst="straightConnector1">
              <a:avLst/>
            </a:prstGeom>
            <a:noFill/>
            <a:ln cap="flat" cmpd="sng" w="9525">
              <a:solidFill>
                <a:srgbClr val="FF0000"/>
              </a:solidFill>
              <a:prstDash val="solid"/>
              <a:round/>
              <a:headEnd len="med" w="med" type="none"/>
              <a:tailEnd len="med" w="med" type="none"/>
            </a:ln>
          </p:spPr>
        </p:cxnSp>
      </p:grpSp>
      <p:sp>
        <p:nvSpPr>
          <p:cNvPr id="278" name="Google Shape;278;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2" name="Shape 282"/>
        <p:cNvGrpSpPr/>
        <p:nvPr/>
      </p:nvGrpSpPr>
      <p:grpSpPr>
        <a:xfrm>
          <a:off x="0" y="0"/>
          <a:ext cx="0" cy="0"/>
          <a:chOff x="0" y="0"/>
          <a:chExt cx="0" cy="0"/>
        </a:xfrm>
      </p:grpSpPr>
      <p:pic>
        <p:nvPicPr>
          <p:cNvPr id="283" name="Google Shape;283;p35"/>
          <p:cNvPicPr preferRelativeResize="0"/>
          <p:nvPr/>
        </p:nvPicPr>
        <p:blipFill>
          <a:blip r:embed="rId3">
            <a:alphaModFix/>
          </a:blip>
          <a:stretch>
            <a:fillRect/>
          </a:stretch>
        </p:blipFill>
        <p:spPr>
          <a:xfrm>
            <a:off x="3872350" y="878800"/>
            <a:ext cx="5330626" cy="3385900"/>
          </a:xfrm>
          <a:prstGeom prst="rect">
            <a:avLst/>
          </a:prstGeom>
          <a:noFill/>
          <a:ln>
            <a:noFill/>
          </a:ln>
        </p:spPr>
      </p:pic>
      <p:pic>
        <p:nvPicPr>
          <p:cNvPr id="284" name="Google Shape;284;p35"/>
          <p:cNvPicPr preferRelativeResize="0"/>
          <p:nvPr/>
        </p:nvPicPr>
        <p:blipFill>
          <a:blip r:embed="rId4">
            <a:alphaModFix/>
          </a:blip>
          <a:stretch>
            <a:fillRect/>
          </a:stretch>
        </p:blipFill>
        <p:spPr>
          <a:xfrm>
            <a:off x="31150" y="1688000"/>
            <a:ext cx="3918375" cy="3133325"/>
          </a:xfrm>
          <a:prstGeom prst="rect">
            <a:avLst/>
          </a:prstGeom>
          <a:noFill/>
          <a:ln>
            <a:noFill/>
          </a:ln>
        </p:spPr>
      </p:pic>
      <p:sp>
        <p:nvSpPr>
          <p:cNvPr id="285" name="Google Shape;285;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89" name="Shape 289"/>
        <p:cNvGrpSpPr/>
        <p:nvPr/>
      </p:nvGrpSpPr>
      <p:grpSpPr>
        <a:xfrm>
          <a:off x="0" y="0"/>
          <a:ext cx="0" cy="0"/>
          <a:chOff x="0" y="0"/>
          <a:chExt cx="0" cy="0"/>
        </a:xfrm>
      </p:grpSpPr>
      <p:sp>
        <p:nvSpPr>
          <p:cNvPr id="290" name="Google Shape;290;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statement #2</a:t>
            </a:r>
            <a:endParaRPr/>
          </a:p>
        </p:txBody>
      </p:sp>
      <p:sp>
        <p:nvSpPr>
          <p:cNvPr id="291" name="Google Shape;291;p36"/>
          <p:cNvSpPr txBox="1"/>
          <p:nvPr>
            <p:ph idx="1" type="body"/>
          </p:nvPr>
        </p:nvSpPr>
        <p:spPr>
          <a:xfrm>
            <a:off x="311700" y="1152475"/>
            <a:ext cx="6246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Govt is urging us to get a 4th booster, perhaps due to </a:t>
            </a:r>
            <a:r>
              <a:rPr lang="en"/>
              <a:t>the upcoming festive seasons and the recent announcement of China’s reopening. </a:t>
            </a:r>
            <a:endParaRPr/>
          </a:p>
          <a:p>
            <a:pPr indent="0" lvl="0" marL="0" rtl="0" algn="l">
              <a:spcBef>
                <a:spcPts val="1200"/>
              </a:spcBef>
              <a:spcAft>
                <a:spcPts val="0"/>
              </a:spcAft>
              <a:buNone/>
            </a:pPr>
            <a:r>
              <a:rPr lang="en"/>
              <a:t>Unlike previous times, I receive more than 1 reminder/invitation to get a shot. This means the take up rate for this booster has been lower than necessary.</a:t>
            </a:r>
            <a:endParaRPr/>
          </a:p>
          <a:p>
            <a:pPr indent="0" lvl="0" marL="0" rtl="0" algn="l">
              <a:spcBef>
                <a:spcPts val="1200"/>
              </a:spcBef>
              <a:spcAft>
                <a:spcPts val="1200"/>
              </a:spcAft>
              <a:buNone/>
            </a:pPr>
            <a:r>
              <a:rPr lang="en"/>
              <a:t>Hence we would like to explore the question: </a:t>
            </a:r>
            <a:r>
              <a:rPr b="1" lang="en"/>
              <a:t>Do we need to have a bivalent vaccine shot urgently?</a:t>
            </a:r>
            <a:endParaRPr b="1"/>
          </a:p>
        </p:txBody>
      </p:sp>
      <p:pic>
        <p:nvPicPr>
          <p:cNvPr id="292" name="Google Shape;292;p36"/>
          <p:cNvPicPr preferRelativeResize="0"/>
          <p:nvPr/>
        </p:nvPicPr>
        <p:blipFill>
          <a:blip r:embed="rId3">
            <a:alphaModFix/>
          </a:blip>
          <a:stretch>
            <a:fillRect/>
          </a:stretch>
        </p:blipFill>
        <p:spPr>
          <a:xfrm>
            <a:off x="1423075" y="78050"/>
            <a:ext cx="6219680" cy="4838700"/>
          </a:xfrm>
          <a:prstGeom prst="rect">
            <a:avLst/>
          </a:prstGeom>
          <a:noFill/>
          <a:ln>
            <a:noFill/>
          </a:ln>
        </p:spPr>
      </p:pic>
      <p:sp>
        <p:nvSpPr>
          <p:cNvPr id="293" name="Google Shape;293;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grpSp>
        <p:nvGrpSpPr>
          <p:cNvPr id="69" name="Google Shape;69;p15"/>
          <p:cNvGrpSpPr/>
          <p:nvPr/>
        </p:nvGrpSpPr>
        <p:grpSpPr>
          <a:xfrm>
            <a:off x="796839" y="949735"/>
            <a:ext cx="6279950" cy="3573323"/>
            <a:chOff x="1279000" y="1323700"/>
            <a:chExt cx="5798126" cy="3199322"/>
          </a:xfrm>
        </p:grpSpPr>
        <p:pic>
          <p:nvPicPr>
            <p:cNvPr id="70" name="Google Shape;70;p15"/>
            <p:cNvPicPr preferRelativeResize="0"/>
            <p:nvPr/>
          </p:nvPicPr>
          <p:blipFill>
            <a:blip r:embed="rId3">
              <a:alphaModFix/>
            </a:blip>
            <a:stretch>
              <a:fillRect/>
            </a:stretch>
          </p:blipFill>
          <p:spPr>
            <a:xfrm>
              <a:off x="1279000" y="1674947"/>
              <a:ext cx="5798126" cy="2848075"/>
            </a:xfrm>
            <a:prstGeom prst="rect">
              <a:avLst/>
            </a:prstGeom>
            <a:noFill/>
            <a:ln>
              <a:noFill/>
            </a:ln>
          </p:spPr>
        </p:pic>
        <p:pic>
          <p:nvPicPr>
            <p:cNvPr id="71" name="Google Shape;71;p15"/>
            <p:cNvPicPr preferRelativeResize="0"/>
            <p:nvPr/>
          </p:nvPicPr>
          <p:blipFill rotWithShape="1">
            <a:blip r:embed="rId4">
              <a:alphaModFix/>
            </a:blip>
            <a:srcRect b="85036" l="11063" r="0" t="0"/>
            <a:stretch/>
          </p:blipFill>
          <p:spPr>
            <a:xfrm>
              <a:off x="2450250" y="1323700"/>
              <a:ext cx="4504125" cy="769651"/>
            </a:xfrm>
            <a:prstGeom prst="rect">
              <a:avLst/>
            </a:prstGeom>
            <a:noFill/>
            <a:ln>
              <a:noFill/>
            </a:ln>
          </p:spPr>
        </p:pic>
        <p:sp>
          <p:nvSpPr>
            <p:cNvPr id="72" name="Google Shape;72;p15"/>
            <p:cNvSpPr/>
            <p:nvPr/>
          </p:nvSpPr>
          <p:spPr>
            <a:xfrm>
              <a:off x="1743675" y="4002350"/>
              <a:ext cx="3322800" cy="2484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2609425" y="1426550"/>
              <a:ext cx="3717600" cy="2484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 name="Google Shape;74;p15"/>
          <p:cNvSpPr txBox="1"/>
          <p:nvPr>
            <p:ph type="title"/>
          </p:nvPr>
        </p:nvSpPr>
        <p:spPr>
          <a:xfrm>
            <a:off x="192375" y="93375"/>
            <a:ext cx="8473500" cy="572700"/>
          </a:xfrm>
          <a:prstGeom prst="rect">
            <a:avLst/>
          </a:prstGeom>
          <a:solidFill>
            <a:srgbClr val="4A86E8"/>
          </a:solidFill>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solidFill>
                  <a:schemeClr val="lt1"/>
                </a:solidFill>
              </a:rPr>
              <a:t>Situation</a:t>
            </a:r>
            <a:endParaRPr>
              <a:solidFill>
                <a:schemeClr val="lt1"/>
              </a:solidFill>
            </a:endParaRPr>
          </a:p>
          <a:p>
            <a:pPr indent="0" lvl="0" marL="0" rtl="0" algn="ctr">
              <a:spcBef>
                <a:spcPts val="0"/>
              </a:spcBef>
              <a:spcAft>
                <a:spcPts val="0"/>
              </a:spcAft>
              <a:buNone/>
            </a:pPr>
            <a:r>
              <a:t/>
            </a:r>
            <a:endParaRPr>
              <a:solidFill>
                <a:schemeClr val="lt1"/>
              </a:solidFill>
            </a:endParaRPr>
          </a:p>
        </p:txBody>
      </p:sp>
      <p:sp>
        <p:nvSpPr>
          <p:cNvPr id="75" name="Google Shape;75;p15"/>
          <p:cNvSpPr txBox="1"/>
          <p:nvPr/>
        </p:nvSpPr>
        <p:spPr>
          <a:xfrm>
            <a:off x="963050" y="4388600"/>
            <a:ext cx="6493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https://www.straitstimes.com/singapore/consumer/27-million-visitors-in-singapore-in-2020-lowest-in-four-decades-due-to-covid-19</a:t>
            </a:r>
            <a:endParaRPr sz="800"/>
          </a:p>
        </p:txBody>
      </p:sp>
      <p:sp>
        <p:nvSpPr>
          <p:cNvPr id="76" name="Google Shape;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ctrTitle"/>
          </p:nvPr>
        </p:nvSpPr>
        <p:spPr>
          <a:xfrm>
            <a:off x="271250" y="2497500"/>
            <a:ext cx="8394600" cy="2241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3800"/>
              <a:t>Drop in visitor arrival</a:t>
            </a:r>
            <a:endParaRPr sz="3800"/>
          </a:p>
          <a:p>
            <a:pPr indent="0" lvl="0" marL="0" rtl="0" algn="ctr">
              <a:spcBef>
                <a:spcPts val="0"/>
              </a:spcBef>
              <a:spcAft>
                <a:spcPts val="0"/>
              </a:spcAft>
              <a:buNone/>
            </a:pPr>
            <a:r>
              <a:rPr lang="en" sz="3800"/>
              <a:t>Loss in Tourism Receipts </a:t>
            </a:r>
            <a:endParaRPr sz="3800"/>
          </a:p>
          <a:p>
            <a:pPr indent="0" lvl="0" marL="0" rtl="0" algn="ctr">
              <a:spcBef>
                <a:spcPts val="0"/>
              </a:spcBef>
              <a:spcAft>
                <a:spcPts val="0"/>
              </a:spcAft>
              <a:buNone/>
            </a:pPr>
            <a:r>
              <a:rPr lang="en" sz="3800"/>
              <a:t>Loss in GDP</a:t>
            </a:r>
            <a:endParaRPr sz="3800"/>
          </a:p>
          <a:p>
            <a:pPr indent="0" lvl="0" marL="0" rtl="0" algn="ctr">
              <a:spcBef>
                <a:spcPts val="0"/>
              </a:spcBef>
              <a:spcAft>
                <a:spcPts val="0"/>
              </a:spcAft>
              <a:buNone/>
            </a:pPr>
            <a:r>
              <a:rPr lang="en" sz="3800"/>
              <a:t>Loss in Jobs/Income</a:t>
            </a:r>
            <a:endParaRPr sz="3800"/>
          </a:p>
          <a:p>
            <a:pPr indent="0" lvl="0" marL="0" rtl="0" algn="ctr">
              <a:spcBef>
                <a:spcPts val="0"/>
              </a:spcBef>
              <a:spcAft>
                <a:spcPts val="0"/>
              </a:spcAft>
              <a:buNone/>
            </a:pPr>
            <a:r>
              <a:t/>
            </a:r>
            <a:endParaRPr sz="3800"/>
          </a:p>
        </p:txBody>
      </p:sp>
      <p:sp>
        <p:nvSpPr>
          <p:cNvPr id="82" name="Google Shape;82;p16"/>
          <p:cNvSpPr txBox="1"/>
          <p:nvPr>
            <p:ph idx="4294967295" type="title"/>
          </p:nvPr>
        </p:nvSpPr>
        <p:spPr>
          <a:xfrm>
            <a:off x="192375" y="93375"/>
            <a:ext cx="8473500" cy="572700"/>
          </a:xfrm>
          <a:prstGeom prst="rect">
            <a:avLst/>
          </a:prstGeom>
          <a:solidFill>
            <a:srgbClr val="4A86E8"/>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solidFill>
                  <a:schemeClr val="lt1"/>
                </a:solidFill>
              </a:rPr>
              <a:t>Complication on loss in Visitor Arrivals</a:t>
            </a:r>
            <a:endParaRPr>
              <a:solidFill>
                <a:schemeClr val="lt1"/>
              </a:solidFill>
            </a:endParaRPr>
          </a:p>
          <a:p>
            <a:pPr indent="0" lvl="0" marL="0" rtl="0" algn="ctr">
              <a:spcBef>
                <a:spcPts val="0"/>
              </a:spcBef>
              <a:spcAft>
                <a:spcPts val="0"/>
              </a:spcAft>
              <a:buNone/>
            </a:pPr>
            <a:r>
              <a:t/>
            </a:r>
            <a:endParaRPr>
              <a:solidFill>
                <a:schemeClr val="lt1"/>
              </a:solidFill>
            </a:endParaRPr>
          </a:p>
        </p:txBody>
      </p:sp>
      <p:sp>
        <p:nvSpPr>
          <p:cNvPr id="83" name="Google Shape;83;p16"/>
          <p:cNvSpPr txBox="1"/>
          <p:nvPr/>
        </p:nvSpPr>
        <p:spPr>
          <a:xfrm>
            <a:off x="192375" y="4447950"/>
            <a:ext cx="1742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https://www.iseas.edu.sg/wp-content/uploads/2021/07/ISEAS_Perspective_2021_108.pdf</a:t>
            </a:r>
            <a:endParaRPr sz="800"/>
          </a:p>
        </p:txBody>
      </p:sp>
      <p:pic>
        <p:nvPicPr>
          <p:cNvPr id="84" name="Google Shape;84;p16"/>
          <p:cNvPicPr preferRelativeResize="0"/>
          <p:nvPr/>
        </p:nvPicPr>
        <p:blipFill rotWithShape="1">
          <a:blip r:embed="rId3">
            <a:alphaModFix/>
          </a:blip>
          <a:srcRect b="0" l="0" r="0" t="16001"/>
          <a:stretch/>
        </p:blipFill>
        <p:spPr>
          <a:xfrm>
            <a:off x="464125" y="717425"/>
            <a:ext cx="7930000" cy="1621000"/>
          </a:xfrm>
          <a:prstGeom prst="rect">
            <a:avLst/>
          </a:prstGeom>
          <a:noFill/>
          <a:ln>
            <a:noFill/>
          </a:ln>
        </p:spPr>
      </p:pic>
      <p:sp>
        <p:nvSpPr>
          <p:cNvPr id="85" name="Google Shape;85;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ctrTitle"/>
          </p:nvPr>
        </p:nvSpPr>
        <p:spPr>
          <a:xfrm>
            <a:off x="271250" y="915925"/>
            <a:ext cx="8394600" cy="3823500"/>
          </a:xfrm>
          <a:prstGeom prst="rect">
            <a:avLst/>
          </a:prstGeom>
        </p:spPr>
        <p:txBody>
          <a:bodyPr anchorCtr="0" anchor="ctr" bIns="91425" lIns="91425" spcFirstLastPara="1" rIns="91425" wrap="square" tIns="91425">
            <a:normAutofit/>
          </a:bodyPr>
          <a:lstStyle/>
          <a:p>
            <a:pPr indent="-368300" lvl="0" marL="457200" rtl="0" algn="l">
              <a:lnSpc>
                <a:spcPct val="115000"/>
              </a:lnSpc>
              <a:spcBef>
                <a:spcPts val="1200"/>
              </a:spcBef>
              <a:spcAft>
                <a:spcPts val="0"/>
              </a:spcAft>
              <a:buSzPts val="2200"/>
              <a:buChar char="●"/>
            </a:pPr>
            <a:r>
              <a:rPr lang="en" sz="2200"/>
              <a:t>Using Rainfall data &amp; Visitor arrival data from 1996 to 2015</a:t>
            </a:r>
            <a:endParaRPr b="1" sz="2200"/>
          </a:p>
          <a:p>
            <a:pPr indent="-368300" lvl="0" marL="457200" rtl="0" algn="l">
              <a:lnSpc>
                <a:spcPct val="115000"/>
              </a:lnSpc>
              <a:spcBef>
                <a:spcPts val="0"/>
              </a:spcBef>
              <a:spcAft>
                <a:spcPts val="0"/>
              </a:spcAft>
              <a:buSzPts val="2200"/>
              <a:buChar char="●"/>
            </a:pPr>
            <a:r>
              <a:rPr lang="en" sz="2200"/>
              <a:t>Organize </a:t>
            </a:r>
            <a:r>
              <a:rPr lang="en" sz="2200">
                <a:highlight>
                  <a:srgbClr val="FFFF00"/>
                </a:highlight>
              </a:rPr>
              <a:t>right strategic</a:t>
            </a:r>
            <a:r>
              <a:rPr lang="en" sz="2200"/>
              <a:t> tourism events </a:t>
            </a:r>
            <a:endParaRPr sz="2200"/>
          </a:p>
          <a:p>
            <a:pPr indent="-368300" lvl="0" marL="457200" rtl="0" algn="l">
              <a:lnSpc>
                <a:spcPct val="115000"/>
              </a:lnSpc>
              <a:spcBef>
                <a:spcPts val="0"/>
              </a:spcBef>
              <a:spcAft>
                <a:spcPts val="0"/>
              </a:spcAft>
              <a:buSzPts val="2200"/>
              <a:buChar char="●"/>
            </a:pPr>
            <a:r>
              <a:rPr lang="en" sz="2200"/>
              <a:t>On the </a:t>
            </a:r>
            <a:r>
              <a:rPr lang="en" sz="2200">
                <a:highlight>
                  <a:srgbClr val="FFFF00"/>
                </a:highlight>
              </a:rPr>
              <a:t>right month</a:t>
            </a:r>
            <a:r>
              <a:rPr lang="en" sz="2200"/>
              <a:t> </a:t>
            </a:r>
            <a:endParaRPr sz="2200"/>
          </a:p>
          <a:p>
            <a:pPr indent="-368300" lvl="0" marL="457200" rtl="0" algn="l">
              <a:lnSpc>
                <a:spcPct val="115000"/>
              </a:lnSpc>
              <a:spcBef>
                <a:spcPts val="0"/>
              </a:spcBef>
              <a:spcAft>
                <a:spcPts val="0"/>
              </a:spcAft>
              <a:buSzPts val="2200"/>
              <a:buChar char="●"/>
            </a:pPr>
            <a:r>
              <a:rPr lang="en" sz="2200"/>
              <a:t>To the </a:t>
            </a:r>
            <a:r>
              <a:rPr lang="en" sz="2200">
                <a:highlight>
                  <a:srgbClr val="FFFF00"/>
                </a:highlight>
              </a:rPr>
              <a:t>right visitors</a:t>
            </a:r>
            <a:endParaRPr sz="2200">
              <a:highlight>
                <a:srgbClr val="FFFF00"/>
              </a:highlight>
            </a:endParaRPr>
          </a:p>
          <a:p>
            <a:pPr indent="-368300" lvl="0" marL="457200" rtl="0" algn="l">
              <a:lnSpc>
                <a:spcPct val="115000"/>
              </a:lnSpc>
              <a:spcBef>
                <a:spcPts val="0"/>
              </a:spcBef>
              <a:spcAft>
                <a:spcPts val="0"/>
              </a:spcAft>
              <a:buSzPts val="2200"/>
              <a:buChar char="●"/>
            </a:pPr>
            <a:r>
              <a:rPr lang="en" sz="2200"/>
              <a:t>Boost Singapore’s tourism arrivals. </a:t>
            </a:r>
            <a:endParaRPr sz="2200"/>
          </a:p>
          <a:p>
            <a:pPr indent="0" lvl="0" marL="0" rtl="0" algn="ctr">
              <a:spcBef>
                <a:spcPts val="1200"/>
              </a:spcBef>
              <a:spcAft>
                <a:spcPts val="0"/>
              </a:spcAft>
              <a:buNone/>
            </a:pPr>
            <a:r>
              <a:t/>
            </a:r>
            <a:endParaRPr sz="3800"/>
          </a:p>
        </p:txBody>
      </p:sp>
      <p:sp>
        <p:nvSpPr>
          <p:cNvPr id="91" name="Google Shape;91;p17"/>
          <p:cNvSpPr txBox="1"/>
          <p:nvPr>
            <p:ph idx="4294967295" type="title"/>
          </p:nvPr>
        </p:nvSpPr>
        <p:spPr>
          <a:xfrm>
            <a:off x="192375" y="93375"/>
            <a:ext cx="8473500" cy="572700"/>
          </a:xfrm>
          <a:prstGeom prst="rect">
            <a:avLst/>
          </a:prstGeom>
          <a:solidFill>
            <a:srgbClr val="4A86E8"/>
          </a:solidFill>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solidFill>
                  <a:schemeClr val="lt1"/>
                </a:solidFill>
              </a:rPr>
              <a:t>Resolution</a:t>
            </a:r>
            <a:endParaRPr>
              <a:solidFill>
                <a:schemeClr val="lt1"/>
              </a:solidFill>
            </a:endParaRPr>
          </a:p>
          <a:p>
            <a:pPr indent="0" lvl="0" marL="0" rtl="0" algn="ctr">
              <a:spcBef>
                <a:spcPts val="0"/>
              </a:spcBef>
              <a:spcAft>
                <a:spcPts val="0"/>
              </a:spcAft>
              <a:buNone/>
            </a:pPr>
            <a:r>
              <a:t/>
            </a:r>
            <a:endParaRPr>
              <a:solidFill>
                <a:schemeClr val="lt1"/>
              </a:solidFill>
            </a:endParaRPr>
          </a:p>
        </p:txBody>
      </p:sp>
      <p:sp>
        <p:nvSpPr>
          <p:cNvPr id="92" name="Google Shape;92;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8"/>
          <p:cNvPicPr preferRelativeResize="0"/>
          <p:nvPr/>
        </p:nvPicPr>
        <p:blipFill>
          <a:blip r:embed="rId3">
            <a:alphaModFix/>
          </a:blip>
          <a:stretch>
            <a:fillRect/>
          </a:stretch>
        </p:blipFill>
        <p:spPr>
          <a:xfrm>
            <a:off x="372450" y="115000"/>
            <a:ext cx="3629025" cy="4374326"/>
          </a:xfrm>
          <a:prstGeom prst="rect">
            <a:avLst/>
          </a:prstGeom>
          <a:noFill/>
          <a:ln>
            <a:noFill/>
          </a:ln>
        </p:spPr>
      </p:pic>
      <p:sp>
        <p:nvSpPr>
          <p:cNvPr id="98" name="Google Shape;98;p18"/>
          <p:cNvSpPr txBox="1"/>
          <p:nvPr/>
        </p:nvSpPr>
        <p:spPr>
          <a:xfrm>
            <a:off x="372450" y="4598075"/>
            <a:ext cx="2687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https://unsplash.com/photos/jvp_lZydFWc</a:t>
            </a:r>
            <a:endParaRPr sz="700"/>
          </a:p>
        </p:txBody>
      </p:sp>
      <p:pic>
        <p:nvPicPr>
          <p:cNvPr id="99" name="Google Shape;99;p18"/>
          <p:cNvPicPr preferRelativeResize="0"/>
          <p:nvPr/>
        </p:nvPicPr>
        <p:blipFill>
          <a:blip r:embed="rId4">
            <a:alphaModFix/>
          </a:blip>
          <a:stretch>
            <a:fillRect/>
          </a:stretch>
        </p:blipFill>
        <p:spPr>
          <a:xfrm>
            <a:off x="4197525" y="115000"/>
            <a:ext cx="4374325" cy="4374325"/>
          </a:xfrm>
          <a:prstGeom prst="rect">
            <a:avLst/>
          </a:prstGeom>
          <a:noFill/>
          <a:ln>
            <a:noFill/>
          </a:ln>
        </p:spPr>
      </p:pic>
      <p:sp>
        <p:nvSpPr>
          <p:cNvPr id="100" name="Google Shape;100;p18"/>
          <p:cNvSpPr txBox="1"/>
          <p:nvPr/>
        </p:nvSpPr>
        <p:spPr>
          <a:xfrm>
            <a:off x="4197525" y="4569650"/>
            <a:ext cx="4499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https://www.visitsingapore.com/festivals-events-singapore/annual-highlights/grand-prix-season-singapore/</a:t>
            </a:r>
            <a:endParaRPr sz="700"/>
          </a:p>
        </p:txBody>
      </p:sp>
      <p:sp>
        <p:nvSpPr>
          <p:cNvPr id="101" name="Google Shape;101;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grpSp>
        <p:nvGrpSpPr>
          <p:cNvPr id="106" name="Google Shape;106;p19"/>
          <p:cNvGrpSpPr/>
          <p:nvPr/>
        </p:nvGrpSpPr>
        <p:grpSpPr>
          <a:xfrm>
            <a:off x="510600" y="503363"/>
            <a:ext cx="4154695" cy="4136775"/>
            <a:chOff x="1707625" y="656775"/>
            <a:chExt cx="4154695" cy="4136775"/>
          </a:xfrm>
        </p:grpSpPr>
        <p:pic>
          <p:nvPicPr>
            <p:cNvPr id="107" name="Google Shape;107;p19"/>
            <p:cNvPicPr preferRelativeResize="0"/>
            <p:nvPr/>
          </p:nvPicPr>
          <p:blipFill>
            <a:blip r:embed="rId3">
              <a:alphaModFix/>
            </a:blip>
            <a:stretch>
              <a:fillRect/>
            </a:stretch>
          </p:blipFill>
          <p:spPr>
            <a:xfrm>
              <a:off x="1707625" y="656775"/>
              <a:ext cx="4154695" cy="4136775"/>
            </a:xfrm>
            <a:prstGeom prst="rect">
              <a:avLst/>
            </a:prstGeom>
            <a:noFill/>
            <a:ln>
              <a:noFill/>
            </a:ln>
          </p:spPr>
        </p:pic>
        <p:sp>
          <p:nvSpPr>
            <p:cNvPr id="108" name="Google Shape;108;p19"/>
            <p:cNvSpPr/>
            <p:nvPr/>
          </p:nvSpPr>
          <p:spPr>
            <a:xfrm>
              <a:off x="2119200" y="1443375"/>
              <a:ext cx="249300" cy="3267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9"/>
          <p:cNvSpPr txBox="1"/>
          <p:nvPr/>
        </p:nvSpPr>
        <p:spPr>
          <a:xfrm>
            <a:off x="731700" y="4712475"/>
            <a:ext cx="3933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https://data.gov.sg/</a:t>
            </a:r>
            <a:endParaRPr sz="900"/>
          </a:p>
        </p:txBody>
      </p:sp>
      <p:sp>
        <p:nvSpPr>
          <p:cNvPr id="110" name="Google Shape;110;p19"/>
          <p:cNvSpPr txBox="1"/>
          <p:nvPr/>
        </p:nvSpPr>
        <p:spPr>
          <a:xfrm>
            <a:off x="4931000" y="1443375"/>
            <a:ext cx="330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11" name="Google Shape;111;p19"/>
          <p:cNvPicPr preferRelativeResize="0"/>
          <p:nvPr/>
        </p:nvPicPr>
        <p:blipFill>
          <a:blip r:embed="rId4">
            <a:alphaModFix/>
          </a:blip>
          <a:stretch>
            <a:fillRect/>
          </a:stretch>
        </p:blipFill>
        <p:spPr>
          <a:xfrm>
            <a:off x="4541925" y="368450"/>
            <a:ext cx="4039474" cy="4150227"/>
          </a:xfrm>
          <a:prstGeom prst="rect">
            <a:avLst/>
          </a:prstGeom>
          <a:noFill/>
          <a:ln>
            <a:noFill/>
          </a:ln>
        </p:spPr>
      </p:pic>
      <p:sp>
        <p:nvSpPr>
          <p:cNvPr id="112" name="Google Shape;112;p19"/>
          <p:cNvSpPr txBox="1"/>
          <p:nvPr/>
        </p:nvSpPr>
        <p:spPr>
          <a:xfrm>
            <a:off x="4541929" y="4594886"/>
            <a:ext cx="4154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https://www.visitsingapore.com/festivals-events-singapore/annual-highlights/grand-prix-season-singapore/</a:t>
            </a:r>
            <a:endParaRPr sz="700"/>
          </a:p>
        </p:txBody>
      </p:sp>
      <p:sp>
        <p:nvSpPr>
          <p:cNvPr id="113" name="Google Shape;113;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0"/>
          <p:cNvPicPr preferRelativeResize="0"/>
          <p:nvPr/>
        </p:nvPicPr>
        <p:blipFill>
          <a:blip r:embed="rId3">
            <a:alphaModFix/>
          </a:blip>
          <a:stretch>
            <a:fillRect/>
          </a:stretch>
        </p:blipFill>
        <p:spPr>
          <a:xfrm>
            <a:off x="4726650" y="1262575"/>
            <a:ext cx="4187701" cy="2315225"/>
          </a:xfrm>
          <a:prstGeom prst="rect">
            <a:avLst/>
          </a:prstGeom>
          <a:noFill/>
          <a:ln>
            <a:noFill/>
          </a:ln>
        </p:spPr>
      </p:pic>
      <p:cxnSp>
        <p:nvCxnSpPr>
          <p:cNvPr id="119" name="Google Shape;119;p20"/>
          <p:cNvCxnSpPr/>
          <p:nvPr/>
        </p:nvCxnSpPr>
        <p:spPr>
          <a:xfrm>
            <a:off x="5005825" y="2839925"/>
            <a:ext cx="3148500" cy="12600"/>
          </a:xfrm>
          <a:prstGeom prst="straightConnector1">
            <a:avLst/>
          </a:prstGeom>
          <a:noFill/>
          <a:ln cap="flat" cmpd="sng" w="9525">
            <a:solidFill>
              <a:srgbClr val="FF0000"/>
            </a:solidFill>
            <a:prstDash val="solid"/>
            <a:round/>
            <a:headEnd len="med" w="med" type="none"/>
            <a:tailEnd len="med" w="med" type="none"/>
          </a:ln>
        </p:spPr>
      </p:cxnSp>
      <p:sp>
        <p:nvSpPr>
          <p:cNvPr id="120" name="Google Shape;120;p20"/>
          <p:cNvSpPr txBox="1"/>
          <p:nvPr/>
        </p:nvSpPr>
        <p:spPr>
          <a:xfrm>
            <a:off x="4845100" y="3577800"/>
            <a:ext cx="3933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https://www.mti.gov.sg/Newsroom/Speeches/2007/05/Opening-Remarks-by-MOS-Iswaran-on-the-Formula-1-Singapore-Grand-Prix</a:t>
            </a:r>
            <a:endParaRPr sz="900"/>
          </a:p>
        </p:txBody>
      </p:sp>
      <p:grpSp>
        <p:nvGrpSpPr>
          <p:cNvPr id="121" name="Google Shape;121;p20"/>
          <p:cNvGrpSpPr/>
          <p:nvPr/>
        </p:nvGrpSpPr>
        <p:grpSpPr>
          <a:xfrm>
            <a:off x="188100" y="152400"/>
            <a:ext cx="4538555" cy="4838700"/>
            <a:chOff x="152400" y="152400"/>
            <a:chExt cx="4538555" cy="4838700"/>
          </a:xfrm>
        </p:grpSpPr>
        <p:pic>
          <p:nvPicPr>
            <p:cNvPr id="122" name="Google Shape;122;p20"/>
            <p:cNvPicPr preferRelativeResize="0"/>
            <p:nvPr/>
          </p:nvPicPr>
          <p:blipFill>
            <a:blip r:embed="rId4">
              <a:alphaModFix/>
            </a:blip>
            <a:stretch>
              <a:fillRect/>
            </a:stretch>
          </p:blipFill>
          <p:spPr>
            <a:xfrm>
              <a:off x="152400" y="152400"/>
              <a:ext cx="4538555" cy="4838700"/>
            </a:xfrm>
            <a:prstGeom prst="rect">
              <a:avLst/>
            </a:prstGeom>
            <a:noFill/>
            <a:ln>
              <a:noFill/>
            </a:ln>
          </p:spPr>
        </p:pic>
        <p:cxnSp>
          <p:nvCxnSpPr>
            <p:cNvPr id="123" name="Google Shape;123;p20"/>
            <p:cNvCxnSpPr/>
            <p:nvPr/>
          </p:nvCxnSpPr>
          <p:spPr>
            <a:xfrm flipH="1" rot="10800000">
              <a:off x="705075" y="1406050"/>
              <a:ext cx="3783300" cy="1469700"/>
            </a:xfrm>
            <a:prstGeom prst="straightConnector1">
              <a:avLst/>
            </a:prstGeom>
            <a:noFill/>
            <a:ln cap="flat" cmpd="sng" w="9525">
              <a:solidFill>
                <a:srgbClr val="FF0000"/>
              </a:solidFill>
              <a:prstDash val="solid"/>
              <a:round/>
              <a:headEnd len="med" w="med" type="none"/>
              <a:tailEnd len="med" w="med" type="none"/>
            </a:ln>
          </p:spPr>
        </p:cxnSp>
      </p:grpSp>
      <p:sp>
        <p:nvSpPr>
          <p:cNvPr id="124" name="Google Shape;124;p20"/>
          <p:cNvSpPr/>
          <p:nvPr/>
        </p:nvSpPr>
        <p:spPr>
          <a:xfrm>
            <a:off x="2954675" y="1112950"/>
            <a:ext cx="336300" cy="804300"/>
          </a:xfrm>
          <a:prstGeom prst="down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1"/>
          <p:cNvSpPr txBox="1"/>
          <p:nvPr>
            <p:ph type="title"/>
          </p:nvPr>
        </p:nvSpPr>
        <p:spPr>
          <a:xfrm>
            <a:off x="311700" y="3221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Insight </a:t>
            </a:r>
            <a:r>
              <a:rPr lang="en"/>
              <a:t>: most popular months + top visitors’ countries </a:t>
            </a:r>
            <a:endParaRPr/>
          </a:p>
        </p:txBody>
      </p:sp>
      <p:pic>
        <p:nvPicPr>
          <p:cNvPr id="131" name="Google Shape;131;p21"/>
          <p:cNvPicPr preferRelativeResize="0"/>
          <p:nvPr/>
        </p:nvPicPr>
        <p:blipFill>
          <a:blip r:embed="rId3">
            <a:alphaModFix/>
          </a:blip>
          <a:stretch>
            <a:fillRect/>
          </a:stretch>
        </p:blipFill>
        <p:spPr>
          <a:xfrm>
            <a:off x="4572012" y="1750375"/>
            <a:ext cx="4198712" cy="2450400"/>
          </a:xfrm>
          <a:prstGeom prst="rect">
            <a:avLst/>
          </a:prstGeom>
          <a:noFill/>
          <a:ln>
            <a:noFill/>
          </a:ln>
        </p:spPr>
      </p:pic>
      <p:pic>
        <p:nvPicPr>
          <p:cNvPr id="132" name="Google Shape;132;p21"/>
          <p:cNvPicPr preferRelativeResize="0"/>
          <p:nvPr/>
        </p:nvPicPr>
        <p:blipFill>
          <a:blip r:embed="rId4">
            <a:alphaModFix/>
          </a:blip>
          <a:stretch>
            <a:fillRect/>
          </a:stretch>
        </p:blipFill>
        <p:spPr>
          <a:xfrm>
            <a:off x="232350" y="1890900"/>
            <a:ext cx="3610149" cy="2309876"/>
          </a:xfrm>
          <a:prstGeom prst="rect">
            <a:avLst/>
          </a:prstGeom>
          <a:noFill/>
          <a:ln>
            <a:noFill/>
          </a:ln>
        </p:spPr>
      </p:pic>
      <p:sp>
        <p:nvSpPr>
          <p:cNvPr id="133" name="Google Shape;133;p21"/>
          <p:cNvSpPr/>
          <p:nvPr/>
        </p:nvSpPr>
        <p:spPr>
          <a:xfrm>
            <a:off x="5944175" y="1954825"/>
            <a:ext cx="2698800" cy="9792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1"/>
          <p:cNvSpPr/>
          <p:nvPr/>
        </p:nvSpPr>
        <p:spPr>
          <a:xfrm>
            <a:off x="2132600" y="2084175"/>
            <a:ext cx="288900" cy="18645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a:off x="3394150" y="2113600"/>
            <a:ext cx="288900" cy="18645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